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30"/>
  </p:notesMasterIdLst>
  <p:sldIdLst>
    <p:sldId id="331" r:id="rId5"/>
    <p:sldId id="257" r:id="rId6"/>
    <p:sldId id="319" r:id="rId7"/>
    <p:sldId id="285" r:id="rId8"/>
    <p:sldId id="343" r:id="rId9"/>
    <p:sldId id="353" r:id="rId10"/>
    <p:sldId id="283" r:id="rId11"/>
    <p:sldId id="350" r:id="rId12"/>
    <p:sldId id="291" r:id="rId13"/>
    <p:sldId id="352" r:id="rId14"/>
    <p:sldId id="351" r:id="rId15"/>
    <p:sldId id="344" r:id="rId16"/>
    <p:sldId id="342" r:id="rId17"/>
    <p:sldId id="341" r:id="rId18"/>
    <p:sldId id="340" r:id="rId19"/>
    <p:sldId id="338" r:id="rId20"/>
    <p:sldId id="337" r:id="rId21"/>
    <p:sldId id="336" r:id="rId22"/>
    <p:sldId id="335" r:id="rId23"/>
    <p:sldId id="334" r:id="rId24"/>
    <p:sldId id="333" r:id="rId25"/>
    <p:sldId id="332" r:id="rId26"/>
    <p:sldId id="354" r:id="rId27"/>
    <p:sldId id="355" r:id="rId28"/>
    <p:sldId id="3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F005A-0DF4-444D-A72B-6758611D4038}" v="472" dt="2023-05-30T00:15:49.525"/>
    <p1510:client id="{333A7C24-EB90-EFA8-4CCC-7E06F24F0CFB}" v="843" dt="2023-05-31T22:09:08.994"/>
    <p1510:client id="{427A74DF-EDF2-27A0-2C2C-F5CA9F044148}" v="6" dt="2023-07-12T17:10:41.436"/>
    <p1510:client id="{5B2AB96F-E741-5D1C-E2C4-25097662462C}" v="949" dt="2023-06-06T22:12:38.559"/>
    <p1510:client id="{718F4D02-9D94-4272-D3B7-2C3BBC74541A}" v="1013" dt="2023-07-15T19:03:47.355"/>
    <p1510:client id="{8430723B-4822-66DB-3CED-7DB6462631D1}" v="248" dt="2023-07-09T18:43:31.509"/>
    <p1510:client id="{89614DFC-9E0D-6639-C910-99E10309DFFE}" v="1898" dt="2023-06-03T21:24:28.789"/>
    <p1510:client id="{8E37CFE7-DF8C-90CF-A8E8-B57F87C96C60}" v="324" dt="2023-07-18T12:10:57.839"/>
    <p1510:client id="{8FCF3E87-3733-C93C-8261-0EA88299D5E2}" v="205" dt="2023-05-30T05:52:15.782"/>
    <p1510:client id="{9124EA8E-D74C-A4BC-9956-0BE030740381}" v="17" dt="2023-07-16T15:55:29.746"/>
    <p1510:client id="{9FC9D167-E873-6018-FF94-13BB586F027E}" v="848" dt="2023-06-04T22:03:31.150"/>
    <p1510:client id="{AB6B235D-15C0-3334-E51E-F4F360511F39}" v="32" dt="2023-06-01T17:12:46.647"/>
    <p1510:client id="{C05753A0-C021-387E-C198-262B0EC1C115}" v="15" dt="2023-07-11T19:14:51.317"/>
    <p1510:client id="{EB3FCF5E-3C19-ABAE-BE1B-D0E1821A1411}" v="31" dt="2023-06-05T13:11:03.443"/>
    <p1510:client id="{FADE2EF9-7F82-4EE6-EEC6-6E582CA74A69}" v="130" dt="2023-07-09T19:09: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226F8-8F45-4D63-B10D-12D6D91F64A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CF284E7-252D-4989-A2EB-B47FB1EE3FE5}">
      <dgm:prSet/>
      <dgm:spPr/>
      <dgm:t>
        <a:bodyPr/>
        <a:lstStyle/>
        <a:p>
          <a:pPr rtl="0">
            <a:defRPr b="1"/>
          </a:pPr>
          <a:r>
            <a:rPr lang="en-US" b="0">
              <a:latin typeface="Calibri"/>
              <a:cs typeface="Calibri"/>
            </a:rPr>
            <a:t>Music - NMED-T</a:t>
          </a:r>
        </a:p>
      </dgm:t>
    </dgm:pt>
    <dgm:pt modelId="{513D88DA-0494-467D-8C45-EBE2B6C62372}" type="parTrans" cxnId="{759FA677-5CB3-4BD5-AF57-DFBFE46F9B41}">
      <dgm:prSet/>
      <dgm:spPr/>
      <dgm:t>
        <a:bodyPr/>
        <a:lstStyle/>
        <a:p>
          <a:endParaRPr lang="en-US"/>
        </a:p>
      </dgm:t>
    </dgm:pt>
    <dgm:pt modelId="{F5BB69BA-C684-44F9-999C-7DE48A547A08}" type="sibTrans" cxnId="{759FA677-5CB3-4BD5-AF57-DFBFE46F9B41}">
      <dgm:prSet/>
      <dgm:spPr/>
      <dgm:t>
        <a:bodyPr/>
        <a:lstStyle/>
        <a:p>
          <a:endParaRPr lang="en-US"/>
        </a:p>
      </dgm:t>
    </dgm:pt>
    <dgm:pt modelId="{C03812ED-53C7-49CA-ADE9-35A9D8D60B64}">
      <dgm:prSet/>
      <dgm:spPr/>
      <dgm:t>
        <a:bodyPr/>
        <a:lstStyle/>
        <a:p>
          <a:pPr algn="l" rtl="0"/>
          <a:r>
            <a:rPr lang="en-US" b="0">
              <a:solidFill>
                <a:srgbClr val="404040"/>
              </a:solidFill>
              <a:latin typeface="Calibri"/>
              <a:cs typeface="Calibri"/>
            </a:rPr>
            <a:t>Stanford research Naturalistic Music EEG Dataset – Tempo (NMED-T)</a:t>
          </a:r>
        </a:p>
      </dgm:t>
    </dgm:pt>
    <dgm:pt modelId="{9C1A77CA-8F38-4D8B-AF6E-548642BB9615}" type="parTrans" cxnId="{E6AF4074-2BA9-4C81-B6B7-DF6E4B59C4F6}">
      <dgm:prSet/>
      <dgm:spPr/>
      <dgm:t>
        <a:bodyPr/>
        <a:lstStyle/>
        <a:p>
          <a:endParaRPr lang="en-US"/>
        </a:p>
      </dgm:t>
    </dgm:pt>
    <dgm:pt modelId="{64F9FF08-AAF8-4076-B995-B4F0AD62E177}" type="sibTrans" cxnId="{E6AF4074-2BA9-4C81-B6B7-DF6E4B59C4F6}">
      <dgm:prSet/>
      <dgm:spPr/>
      <dgm:t>
        <a:bodyPr/>
        <a:lstStyle/>
        <a:p>
          <a:endParaRPr lang="en-US"/>
        </a:p>
      </dgm:t>
    </dgm:pt>
    <dgm:pt modelId="{FB1E5F20-ADA5-415E-BE46-8957DAC6520C}">
      <dgm:prSet/>
      <dgm:spPr/>
      <dgm:t>
        <a:bodyPr/>
        <a:lstStyle/>
        <a:p>
          <a:pPr rtl="0"/>
          <a:r>
            <a:rPr lang="en-US" b="0">
              <a:latin typeface="Calibri"/>
              <a:cs typeface="Calibri"/>
            </a:rPr>
            <a:t>Music - NMED-H</a:t>
          </a:r>
        </a:p>
      </dgm:t>
    </dgm:pt>
    <dgm:pt modelId="{C190965F-DFF1-4FCD-93C3-0AA14FE1392F}" type="parTrans" cxnId="{E9163342-433C-4419-9BAB-0934B168DE63}">
      <dgm:prSet/>
      <dgm:spPr/>
      <dgm:t>
        <a:bodyPr/>
        <a:lstStyle/>
        <a:p>
          <a:endParaRPr lang="en-US"/>
        </a:p>
      </dgm:t>
    </dgm:pt>
    <dgm:pt modelId="{8807E750-52C9-4105-BD89-72701E200EFD}" type="sibTrans" cxnId="{E9163342-433C-4419-9BAB-0934B168DE63}">
      <dgm:prSet/>
      <dgm:spPr/>
      <dgm:t>
        <a:bodyPr/>
        <a:lstStyle/>
        <a:p>
          <a:endParaRPr lang="en-US"/>
        </a:p>
      </dgm:t>
    </dgm:pt>
    <dgm:pt modelId="{B922B28B-1EAE-45C2-B85A-65A713F8B16C}">
      <dgm:prSet phldr="0"/>
      <dgm:spPr/>
      <dgm:t>
        <a:bodyPr/>
        <a:lstStyle/>
        <a:p>
          <a:pPr algn="l" rtl="0"/>
          <a:r>
            <a:rPr lang="en-US" b="0">
              <a:solidFill>
                <a:srgbClr val="404040"/>
              </a:solidFill>
              <a:latin typeface="Calibri"/>
              <a:cs typeface="Calibri"/>
            </a:rPr>
            <a:t>EEG was recorded with 125 channels EEG cap from 20 adult participants who each heard a set of 10 full-length songs with electronically produced beats at various tempos.</a:t>
          </a:r>
        </a:p>
      </dgm:t>
    </dgm:pt>
    <dgm:pt modelId="{A4A0B052-8439-4ADF-9453-6A606AC9A889}" type="parTrans" cxnId="{70876811-CDC9-4BF6-9FA2-35731F844B9A}">
      <dgm:prSet/>
      <dgm:spPr/>
    </dgm:pt>
    <dgm:pt modelId="{F2B9F1D6-A5CC-4054-A7AC-E0DC4A1EC994}" type="sibTrans" cxnId="{70876811-CDC9-4BF6-9FA2-35731F844B9A}">
      <dgm:prSet/>
      <dgm:spPr/>
    </dgm:pt>
    <dgm:pt modelId="{FDF427EF-C5C3-4848-817A-04984F530074}">
      <dgm:prSet phldr="0"/>
      <dgm:spPr/>
      <dgm:t>
        <a:bodyPr/>
        <a:lstStyle/>
        <a:p>
          <a:pPr algn="l"/>
          <a:r>
            <a:rPr lang="en-US" b="0">
              <a:solidFill>
                <a:srgbClr val="404040"/>
              </a:solidFill>
              <a:latin typeface="Calibri"/>
              <a:cs typeface="Calibri"/>
            </a:rPr>
            <a:t>The data contains cortical and behavioral data collected during natural music listening.</a:t>
          </a:r>
          <a:endParaRPr lang="en-US">
            <a:solidFill>
              <a:srgbClr val="404040"/>
            </a:solidFill>
            <a:latin typeface="Calibri"/>
            <a:cs typeface="Calibri"/>
          </a:endParaRPr>
        </a:p>
      </dgm:t>
    </dgm:pt>
    <dgm:pt modelId="{781012F1-1E0F-4BD1-817D-12DE65D13970}" type="parTrans" cxnId="{704CA8F6-A3BF-4457-9AE4-EA8BA57F3AA3}">
      <dgm:prSet/>
      <dgm:spPr/>
    </dgm:pt>
    <dgm:pt modelId="{C37DC413-966B-4DE0-83C5-B834478F43A7}" type="sibTrans" cxnId="{704CA8F6-A3BF-4457-9AE4-EA8BA57F3AA3}">
      <dgm:prSet/>
      <dgm:spPr/>
    </dgm:pt>
    <dgm:pt modelId="{A638001C-E115-4800-8F38-FA09A6609904}">
      <dgm:prSet phldr="0"/>
      <dgm:spPr/>
      <dgm:t>
        <a:bodyPr/>
        <a:lstStyle/>
        <a:p>
          <a:pPr algn="l" rtl="0"/>
          <a:r>
            <a:rPr lang="en-US" b="0"/>
            <a:t>EEG responses recorded with 125 channels EEG cap from 48 adults listening to full-length Hindi pop song.</a:t>
          </a:r>
          <a:r>
            <a:rPr lang="en-US" b="0">
              <a:latin typeface="Calibri Light" panose="020F0302020204030204"/>
            </a:rPr>
            <a:t> </a:t>
          </a:r>
          <a:endParaRPr lang="en-US"/>
        </a:p>
      </dgm:t>
    </dgm:pt>
    <dgm:pt modelId="{2D8A4340-2088-4860-868C-6712ADCCB55E}" type="parTrans" cxnId="{6051660B-1B24-4011-9B74-785EA201E0C0}">
      <dgm:prSet/>
      <dgm:spPr/>
    </dgm:pt>
    <dgm:pt modelId="{F0C71B8C-417C-4E02-BE2B-3F842782C845}" type="sibTrans" cxnId="{6051660B-1B24-4011-9B74-785EA201E0C0}">
      <dgm:prSet/>
      <dgm:spPr/>
    </dgm:pt>
    <dgm:pt modelId="{FE4EB371-C622-40F1-A0BE-9C1DCB5E0919}">
      <dgm:prSet phldr="0"/>
      <dgm:spPr/>
      <dgm:t>
        <a:bodyPr/>
        <a:lstStyle/>
        <a:p>
          <a:pPr algn="l" rtl="0"/>
          <a:r>
            <a:rPr lang="en-US" b="0"/>
            <a:t>Stanford research Naturalistic Music EEG Dataset - Hindi (NMED-H)</a:t>
          </a:r>
          <a:r>
            <a:rPr lang="en-US" b="0">
              <a:latin typeface="Calibri Light" panose="020F0302020204030204"/>
            </a:rPr>
            <a:t> </a:t>
          </a:r>
          <a:endParaRPr lang="en-US"/>
        </a:p>
      </dgm:t>
    </dgm:pt>
    <dgm:pt modelId="{8DE39027-C020-4C23-9219-F0D872EF1A0C}" type="parTrans" cxnId="{41D188AB-5053-49B1-9C72-54FBBFB60721}">
      <dgm:prSet/>
      <dgm:spPr/>
    </dgm:pt>
    <dgm:pt modelId="{1E7E0E82-435A-4117-8150-14028A774206}" type="sibTrans" cxnId="{41D188AB-5053-49B1-9C72-54FBBFB60721}">
      <dgm:prSet/>
      <dgm:spPr/>
    </dgm:pt>
    <dgm:pt modelId="{72C3EDB2-640A-4311-A6E1-65C58029828B}">
      <dgm:prSet phldr="0"/>
      <dgm:spPr/>
      <dgm:t>
        <a:bodyPr/>
        <a:lstStyle/>
        <a:p>
          <a:pPr algn="l" rtl="0"/>
          <a:r>
            <a:rPr lang="en-US" b="0"/>
            <a:t>Sixteen stimuli were included in the experiment: Four songs in four conditions per song.</a:t>
          </a:r>
          <a:r>
            <a:rPr lang="en-US" b="0">
              <a:latin typeface="Calibri Light" panose="020F0302020204030204"/>
            </a:rPr>
            <a:t>  </a:t>
          </a:r>
          <a:endParaRPr lang="en-US"/>
        </a:p>
      </dgm:t>
    </dgm:pt>
    <dgm:pt modelId="{BCB53FC8-5A2D-4C1C-9158-FB6CF4CED93B}" type="parTrans" cxnId="{63F7BA69-B0E4-4483-9F4A-0F1B051789CA}">
      <dgm:prSet/>
      <dgm:spPr/>
    </dgm:pt>
    <dgm:pt modelId="{9F00103D-AA5A-4886-B050-1F1831645CF2}" type="sibTrans" cxnId="{63F7BA69-B0E4-4483-9F4A-0F1B051789CA}">
      <dgm:prSet/>
      <dgm:spPr/>
    </dgm:pt>
    <dgm:pt modelId="{A1BA5E7A-960D-41F5-91AB-C57D14C9ADDC}" type="pres">
      <dgm:prSet presAssocID="{BA6226F8-8F45-4D63-B10D-12D6D91F64A8}" presName="linear" presStyleCnt="0">
        <dgm:presLayoutVars>
          <dgm:dir/>
          <dgm:animLvl val="lvl"/>
          <dgm:resizeHandles val="exact"/>
        </dgm:presLayoutVars>
      </dgm:prSet>
      <dgm:spPr/>
    </dgm:pt>
    <dgm:pt modelId="{13FBDC90-CE36-42E6-9B99-7B9E9E207452}" type="pres">
      <dgm:prSet presAssocID="{ACF284E7-252D-4989-A2EB-B47FB1EE3FE5}" presName="parentLin" presStyleCnt="0"/>
      <dgm:spPr/>
    </dgm:pt>
    <dgm:pt modelId="{9BA3694A-673B-4FF4-9679-F5A7A5DAAF1B}" type="pres">
      <dgm:prSet presAssocID="{ACF284E7-252D-4989-A2EB-B47FB1EE3FE5}" presName="parentLeftMargin" presStyleLbl="node1" presStyleIdx="0" presStyleCnt="2"/>
      <dgm:spPr/>
    </dgm:pt>
    <dgm:pt modelId="{B03C0B70-5EA8-46E7-9F82-83702503C7DF}" type="pres">
      <dgm:prSet presAssocID="{ACF284E7-252D-4989-A2EB-B47FB1EE3FE5}" presName="parentText" presStyleLbl="node1" presStyleIdx="0" presStyleCnt="2">
        <dgm:presLayoutVars>
          <dgm:chMax val="0"/>
          <dgm:bulletEnabled val="1"/>
        </dgm:presLayoutVars>
      </dgm:prSet>
      <dgm:spPr/>
    </dgm:pt>
    <dgm:pt modelId="{6B01D9E8-B8E8-46F6-B1D1-FA6959E4DCF9}" type="pres">
      <dgm:prSet presAssocID="{ACF284E7-252D-4989-A2EB-B47FB1EE3FE5}" presName="negativeSpace" presStyleCnt="0"/>
      <dgm:spPr/>
    </dgm:pt>
    <dgm:pt modelId="{6EA15025-0120-4E31-A9D3-2F2FA6529A8D}" type="pres">
      <dgm:prSet presAssocID="{ACF284E7-252D-4989-A2EB-B47FB1EE3FE5}" presName="childText" presStyleLbl="conFgAcc1" presStyleIdx="0" presStyleCnt="2">
        <dgm:presLayoutVars>
          <dgm:bulletEnabled val="1"/>
        </dgm:presLayoutVars>
      </dgm:prSet>
      <dgm:spPr/>
    </dgm:pt>
    <dgm:pt modelId="{A63E96ED-7F73-4C62-BE72-9BB2E63E98B3}" type="pres">
      <dgm:prSet presAssocID="{F5BB69BA-C684-44F9-999C-7DE48A547A08}" presName="spaceBetweenRectangles" presStyleCnt="0"/>
      <dgm:spPr/>
    </dgm:pt>
    <dgm:pt modelId="{71579AA8-542E-4D3C-B88E-A593CD2D730C}" type="pres">
      <dgm:prSet presAssocID="{FB1E5F20-ADA5-415E-BE46-8957DAC6520C}" presName="parentLin" presStyleCnt="0"/>
      <dgm:spPr/>
    </dgm:pt>
    <dgm:pt modelId="{63F36D03-EC73-4EAC-AEE5-E38739F84CC2}" type="pres">
      <dgm:prSet presAssocID="{FB1E5F20-ADA5-415E-BE46-8957DAC6520C}" presName="parentLeftMargin" presStyleLbl="node1" presStyleIdx="0" presStyleCnt="2"/>
      <dgm:spPr/>
    </dgm:pt>
    <dgm:pt modelId="{3A92B279-E434-4930-98A1-3C5A7BD51E80}" type="pres">
      <dgm:prSet presAssocID="{FB1E5F20-ADA5-415E-BE46-8957DAC6520C}" presName="parentText" presStyleLbl="node1" presStyleIdx="1" presStyleCnt="2">
        <dgm:presLayoutVars>
          <dgm:chMax val="0"/>
          <dgm:bulletEnabled val="1"/>
        </dgm:presLayoutVars>
      </dgm:prSet>
      <dgm:spPr/>
    </dgm:pt>
    <dgm:pt modelId="{04B8A0E5-CA4D-4DEB-9B90-D75DCCBBDE85}" type="pres">
      <dgm:prSet presAssocID="{FB1E5F20-ADA5-415E-BE46-8957DAC6520C}" presName="negativeSpace" presStyleCnt="0"/>
      <dgm:spPr/>
    </dgm:pt>
    <dgm:pt modelId="{7BA4F3D8-32A8-46CA-A29A-7507EF9B2243}" type="pres">
      <dgm:prSet presAssocID="{FB1E5F20-ADA5-415E-BE46-8957DAC6520C}" presName="childText" presStyleLbl="conFgAcc1" presStyleIdx="1" presStyleCnt="2">
        <dgm:presLayoutVars>
          <dgm:bulletEnabled val="1"/>
        </dgm:presLayoutVars>
      </dgm:prSet>
      <dgm:spPr/>
    </dgm:pt>
  </dgm:ptLst>
  <dgm:cxnLst>
    <dgm:cxn modelId="{B1539205-9B85-475E-85AB-F986C3CD963E}" type="presOf" srcId="{FB1E5F20-ADA5-415E-BE46-8957DAC6520C}" destId="{63F36D03-EC73-4EAC-AEE5-E38739F84CC2}" srcOrd="0" destOrd="0" presId="urn:microsoft.com/office/officeart/2005/8/layout/list1"/>
    <dgm:cxn modelId="{6051660B-1B24-4011-9B74-785EA201E0C0}" srcId="{FB1E5F20-ADA5-415E-BE46-8957DAC6520C}" destId="{A638001C-E115-4800-8F38-FA09A6609904}" srcOrd="1" destOrd="0" parTransId="{2D8A4340-2088-4860-868C-6712ADCCB55E}" sibTransId="{F0C71B8C-417C-4E02-BE2B-3F842782C845}"/>
    <dgm:cxn modelId="{70876811-CDC9-4BF6-9FA2-35731F844B9A}" srcId="{ACF284E7-252D-4989-A2EB-B47FB1EE3FE5}" destId="{B922B28B-1EAE-45C2-B85A-65A713F8B16C}" srcOrd="1" destOrd="0" parTransId="{A4A0B052-8439-4ADF-9453-6A606AC9A889}" sibTransId="{F2B9F1D6-A5CC-4054-A7AC-E0DC4A1EC994}"/>
    <dgm:cxn modelId="{87E9D327-DF6A-4F55-991B-982A967C9E4A}" type="presOf" srcId="{C03812ED-53C7-49CA-ADE9-35A9D8D60B64}" destId="{6EA15025-0120-4E31-A9D3-2F2FA6529A8D}" srcOrd="0" destOrd="0" presId="urn:microsoft.com/office/officeart/2005/8/layout/list1"/>
    <dgm:cxn modelId="{5E9C3A3F-CC15-4563-BAAD-7F8A184D1554}" type="presOf" srcId="{A638001C-E115-4800-8F38-FA09A6609904}" destId="{7BA4F3D8-32A8-46CA-A29A-7507EF9B2243}" srcOrd="0" destOrd="1" presId="urn:microsoft.com/office/officeart/2005/8/layout/list1"/>
    <dgm:cxn modelId="{72075F5E-7A38-45A6-A961-043E21E46CFB}" type="presOf" srcId="{FDF427EF-C5C3-4848-817A-04984F530074}" destId="{6EA15025-0120-4E31-A9D3-2F2FA6529A8D}" srcOrd="0" destOrd="2" presId="urn:microsoft.com/office/officeart/2005/8/layout/list1"/>
    <dgm:cxn modelId="{E9163342-433C-4419-9BAB-0934B168DE63}" srcId="{BA6226F8-8F45-4D63-B10D-12D6D91F64A8}" destId="{FB1E5F20-ADA5-415E-BE46-8957DAC6520C}" srcOrd="1" destOrd="0" parTransId="{C190965F-DFF1-4FCD-93C3-0AA14FE1392F}" sibTransId="{8807E750-52C9-4105-BD89-72701E200EFD}"/>
    <dgm:cxn modelId="{63F7BA69-B0E4-4483-9F4A-0F1B051789CA}" srcId="{FB1E5F20-ADA5-415E-BE46-8957DAC6520C}" destId="{72C3EDB2-640A-4311-A6E1-65C58029828B}" srcOrd="2" destOrd="0" parTransId="{BCB53FC8-5A2D-4C1C-9158-FB6CF4CED93B}" sibTransId="{9F00103D-AA5A-4886-B050-1F1831645CF2}"/>
    <dgm:cxn modelId="{E6AF4074-2BA9-4C81-B6B7-DF6E4B59C4F6}" srcId="{ACF284E7-252D-4989-A2EB-B47FB1EE3FE5}" destId="{C03812ED-53C7-49CA-ADE9-35A9D8D60B64}" srcOrd="0" destOrd="0" parTransId="{9C1A77CA-8F38-4D8B-AF6E-548642BB9615}" sibTransId="{64F9FF08-AAF8-4076-B995-B4F0AD62E177}"/>
    <dgm:cxn modelId="{759FA677-5CB3-4BD5-AF57-DFBFE46F9B41}" srcId="{BA6226F8-8F45-4D63-B10D-12D6D91F64A8}" destId="{ACF284E7-252D-4989-A2EB-B47FB1EE3FE5}" srcOrd="0" destOrd="0" parTransId="{513D88DA-0494-467D-8C45-EBE2B6C62372}" sibTransId="{F5BB69BA-C684-44F9-999C-7DE48A547A08}"/>
    <dgm:cxn modelId="{9C387878-DC54-427D-8A35-9AD735FA1262}" type="presOf" srcId="{ACF284E7-252D-4989-A2EB-B47FB1EE3FE5}" destId="{B03C0B70-5EA8-46E7-9F82-83702503C7DF}" srcOrd="1" destOrd="0" presId="urn:microsoft.com/office/officeart/2005/8/layout/list1"/>
    <dgm:cxn modelId="{1A249A59-5AA1-4B02-9E9F-8DB20130A81B}" type="presOf" srcId="{BA6226F8-8F45-4D63-B10D-12D6D91F64A8}" destId="{A1BA5E7A-960D-41F5-91AB-C57D14C9ADDC}" srcOrd="0" destOrd="0" presId="urn:microsoft.com/office/officeart/2005/8/layout/list1"/>
    <dgm:cxn modelId="{D3819E8D-1498-4BD3-9F3B-B3180D5336C7}" type="presOf" srcId="{FB1E5F20-ADA5-415E-BE46-8957DAC6520C}" destId="{3A92B279-E434-4930-98A1-3C5A7BD51E80}" srcOrd="1" destOrd="0" presId="urn:microsoft.com/office/officeart/2005/8/layout/list1"/>
    <dgm:cxn modelId="{20496791-6B45-4A37-8BB3-A8929AB86777}" type="presOf" srcId="{FE4EB371-C622-40F1-A0BE-9C1DCB5E0919}" destId="{7BA4F3D8-32A8-46CA-A29A-7507EF9B2243}" srcOrd="0" destOrd="0" presId="urn:microsoft.com/office/officeart/2005/8/layout/list1"/>
    <dgm:cxn modelId="{D87AC0AA-8B47-481B-9D44-5A4633180954}" type="presOf" srcId="{ACF284E7-252D-4989-A2EB-B47FB1EE3FE5}" destId="{9BA3694A-673B-4FF4-9679-F5A7A5DAAF1B}" srcOrd="0" destOrd="0" presId="urn:microsoft.com/office/officeart/2005/8/layout/list1"/>
    <dgm:cxn modelId="{41D188AB-5053-49B1-9C72-54FBBFB60721}" srcId="{FB1E5F20-ADA5-415E-BE46-8957DAC6520C}" destId="{FE4EB371-C622-40F1-A0BE-9C1DCB5E0919}" srcOrd="0" destOrd="0" parTransId="{8DE39027-C020-4C23-9219-F0D872EF1A0C}" sibTransId="{1E7E0E82-435A-4117-8150-14028A774206}"/>
    <dgm:cxn modelId="{84E5D2AC-F229-40F4-8DCE-59C9E4174F05}" type="presOf" srcId="{B922B28B-1EAE-45C2-B85A-65A713F8B16C}" destId="{6EA15025-0120-4E31-A9D3-2F2FA6529A8D}" srcOrd="0" destOrd="1" presId="urn:microsoft.com/office/officeart/2005/8/layout/list1"/>
    <dgm:cxn modelId="{FF9F95D5-7F02-4892-B202-4E5A5015D443}" type="presOf" srcId="{72C3EDB2-640A-4311-A6E1-65C58029828B}" destId="{7BA4F3D8-32A8-46CA-A29A-7507EF9B2243}" srcOrd="0" destOrd="2" presId="urn:microsoft.com/office/officeart/2005/8/layout/list1"/>
    <dgm:cxn modelId="{704CA8F6-A3BF-4457-9AE4-EA8BA57F3AA3}" srcId="{ACF284E7-252D-4989-A2EB-B47FB1EE3FE5}" destId="{FDF427EF-C5C3-4848-817A-04984F530074}" srcOrd="2" destOrd="0" parTransId="{781012F1-1E0F-4BD1-817D-12DE65D13970}" sibTransId="{C37DC413-966B-4DE0-83C5-B834478F43A7}"/>
    <dgm:cxn modelId="{90981FEC-4B3E-4DEA-B561-4678F793935C}" type="presParOf" srcId="{A1BA5E7A-960D-41F5-91AB-C57D14C9ADDC}" destId="{13FBDC90-CE36-42E6-9B99-7B9E9E207452}" srcOrd="0" destOrd="0" presId="urn:microsoft.com/office/officeart/2005/8/layout/list1"/>
    <dgm:cxn modelId="{D087450B-A5DB-48DA-8F13-F1ABCF7EEA1A}" type="presParOf" srcId="{13FBDC90-CE36-42E6-9B99-7B9E9E207452}" destId="{9BA3694A-673B-4FF4-9679-F5A7A5DAAF1B}" srcOrd="0" destOrd="0" presId="urn:microsoft.com/office/officeart/2005/8/layout/list1"/>
    <dgm:cxn modelId="{028F7EDC-0AA6-45E1-B976-97CF54A74072}" type="presParOf" srcId="{13FBDC90-CE36-42E6-9B99-7B9E9E207452}" destId="{B03C0B70-5EA8-46E7-9F82-83702503C7DF}" srcOrd="1" destOrd="0" presId="urn:microsoft.com/office/officeart/2005/8/layout/list1"/>
    <dgm:cxn modelId="{89179893-5493-4C4B-8420-8BF9C9F19898}" type="presParOf" srcId="{A1BA5E7A-960D-41F5-91AB-C57D14C9ADDC}" destId="{6B01D9E8-B8E8-46F6-B1D1-FA6959E4DCF9}" srcOrd="1" destOrd="0" presId="urn:microsoft.com/office/officeart/2005/8/layout/list1"/>
    <dgm:cxn modelId="{EDC53E09-F0A1-4025-AE1D-3AEF5F7256C2}" type="presParOf" srcId="{A1BA5E7A-960D-41F5-91AB-C57D14C9ADDC}" destId="{6EA15025-0120-4E31-A9D3-2F2FA6529A8D}" srcOrd="2" destOrd="0" presId="urn:microsoft.com/office/officeart/2005/8/layout/list1"/>
    <dgm:cxn modelId="{43E22D8D-4426-432C-9619-3B1D42AC01BE}" type="presParOf" srcId="{A1BA5E7A-960D-41F5-91AB-C57D14C9ADDC}" destId="{A63E96ED-7F73-4C62-BE72-9BB2E63E98B3}" srcOrd="3" destOrd="0" presId="urn:microsoft.com/office/officeart/2005/8/layout/list1"/>
    <dgm:cxn modelId="{A8A166D2-A02C-46DB-ABB4-EA7DEDBB201B}" type="presParOf" srcId="{A1BA5E7A-960D-41F5-91AB-C57D14C9ADDC}" destId="{71579AA8-542E-4D3C-B88E-A593CD2D730C}" srcOrd="4" destOrd="0" presId="urn:microsoft.com/office/officeart/2005/8/layout/list1"/>
    <dgm:cxn modelId="{C229B13B-ED6E-4930-A943-10E55FE0B291}" type="presParOf" srcId="{71579AA8-542E-4D3C-B88E-A593CD2D730C}" destId="{63F36D03-EC73-4EAC-AEE5-E38739F84CC2}" srcOrd="0" destOrd="0" presId="urn:microsoft.com/office/officeart/2005/8/layout/list1"/>
    <dgm:cxn modelId="{E7D70078-9C8B-46BF-93AF-C1BAC3B6F180}" type="presParOf" srcId="{71579AA8-542E-4D3C-B88E-A593CD2D730C}" destId="{3A92B279-E434-4930-98A1-3C5A7BD51E80}" srcOrd="1" destOrd="0" presId="urn:microsoft.com/office/officeart/2005/8/layout/list1"/>
    <dgm:cxn modelId="{CE3ECBDD-BC65-418E-95FC-58A73B013DDF}" type="presParOf" srcId="{A1BA5E7A-960D-41F5-91AB-C57D14C9ADDC}" destId="{04B8A0E5-CA4D-4DEB-9B90-D75DCCBBDE85}" srcOrd="5" destOrd="0" presId="urn:microsoft.com/office/officeart/2005/8/layout/list1"/>
    <dgm:cxn modelId="{7CCABE9B-E2F0-4158-8CA6-F92467648153}" type="presParOf" srcId="{A1BA5E7A-960D-41F5-91AB-C57D14C9ADDC}" destId="{7BA4F3D8-32A8-46CA-A29A-7507EF9B224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6226F8-8F45-4D63-B10D-12D6D91F64A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CF284E7-252D-4989-A2EB-B47FB1EE3FE5}">
      <dgm:prSet/>
      <dgm:spPr/>
      <dgm:t>
        <a:bodyPr/>
        <a:lstStyle/>
        <a:p>
          <a:pPr rtl="0">
            <a:defRPr b="1"/>
          </a:pPr>
          <a:r>
            <a:rPr lang="en-US" b="0">
              <a:latin typeface="Calibri"/>
              <a:cs typeface="Calibri"/>
            </a:rPr>
            <a:t>Movie - SEED</a:t>
          </a:r>
        </a:p>
      </dgm:t>
    </dgm:pt>
    <dgm:pt modelId="{513D88DA-0494-467D-8C45-EBE2B6C62372}" type="parTrans" cxnId="{759FA677-5CB3-4BD5-AF57-DFBFE46F9B41}">
      <dgm:prSet/>
      <dgm:spPr/>
      <dgm:t>
        <a:bodyPr/>
        <a:lstStyle/>
        <a:p>
          <a:endParaRPr lang="en-US"/>
        </a:p>
      </dgm:t>
    </dgm:pt>
    <dgm:pt modelId="{F5BB69BA-C684-44F9-999C-7DE48A547A08}" type="sibTrans" cxnId="{759FA677-5CB3-4BD5-AF57-DFBFE46F9B41}">
      <dgm:prSet/>
      <dgm:spPr/>
      <dgm:t>
        <a:bodyPr/>
        <a:lstStyle/>
        <a:p>
          <a:endParaRPr lang="en-US"/>
        </a:p>
      </dgm:t>
    </dgm:pt>
    <dgm:pt modelId="{C03812ED-53C7-49CA-ADE9-35A9D8D60B64}">
      <dgm:prSet/>
      <dgm:spPr/>
      <dgm:t>
        <a:bodyPr/>
        <a:lstStyle/>
        <a:p>
          <a:pPr rtl="0"/>
          <a:r>
            <a:rPr lang="en-US" b="0">
              <a:latin typeface="Calibri"/>
              <a:cs typeface="Calibri"/>
            </a:rPr>
            <a:t>The SJTU Emotion EEG Dataset (SEED) contains brain response collected from fifteen subjects, seven males and eight females.</a:t>
          </a:r>
        </a:p>
      </dgm:t>
    </dgm:pt>
    <dgm:pt modelId="{9C1A77CA-8F38-4D8B-AF6E-548642BB9615}" type="parTrans" cxnId="{E6AF4074-2BA9-4C81-B6B7-DF6E4B59C4F6}">
      <dgm:prSet/>
      <dgm:spPr/>
      <dgm:t>
        <a:bodyPr/>
        <a:lstStyle/>
        <a:p>
          <a:endParaRPr lang="en-US"/>
        </a:p>
      </dgm:t>
    </dgm:pt>
    <dgm:pt modelId="{64F9FF08-AAF8-4076-B995-B4F0AD62E177}" type="sibTrans" cxnId="{E6AF4074-2BA9-4C81-B6B7-DF6E4B59C4F6}">
      <dgm:prSet/>
      <dgm:spPr/>
      <dgm:t>
        <a:bodyPr/>
        <a:lstStyle/>
        <a:p>
          <a:endParaRPr lang="en-US"/>
        </a:p>
      </dgm:t>
    </dgm:pt>
    <dgm:pt modelId="{B922B28B-1EAE-45C2-B85A-65A713F8B16C}">
      <dgm:prSet phldr="0"/>
      <dgm:spPr/>
      <dgm:t>
        <a:bodyPr/>
        <a:lstStyle/>
        <a:p>
          <a:pPr rtl="0"/>
          <a:r>
            <a:rPr lang="en-US" b="0">
              <a:latin typeface="Calibri"/>
              <a:cs typeface="Calibri"/>
            </a:rPr>
            <a:t>The data was collected using 62 electrode EEG cap.</a:t>
          </a:r>
        </a:p>
      </dgm:t>
    </dgm:pt>
    <dgm:pt modelId="{A4A0B052-8439-4ADF-9453-6A606AC9A889}" type="parTrans" cxnId="{70876811-CDC9-4BF6-9FA2-35731F844B9A}">
      <dgm:prSet/>
      <dgm:spPr/>
    </dgm:pt>
    <dgm:pt modelId="{F2B9F1D6-A5CC-4054-A7AC-E0DC4A1EC994}" type="sibTrans" cxnId="{70876811-CDC9-4BF6-9FA2-35731F844B9A}">
      <dgm:prSet/>
      <dgm:spPr/>
    </dgm:pt>
    <dgm:pt modelId="{FDF427EF-C5C3-4848-817A-04984F530074}">
      <dgm:prSet phldr="0"/>
      <dgm:spPr/>
      <dgm:t>
        <a:bodyPr/>
        <a:lstStyle/>
        <a:p>
          <a:pPr rtl="0"/>
          <a:r>
            <a:rPr lang="en-US" b="0">
              <a:latin typeface="Calibri"/>
              <a:cs typeface="Calibri"/>
            </a:rPr>
            <a:t>The subjects watched fifteen approximately four minutes excerpts from Chinese films that evoked and maximized three emotions: positive, negative, and neutral.</a:t>
          </a:r>
          <a:endParaRPr lang="en-US">
            <a:latin typeface="Calibri"/>
            <a:cs typeface="Calibri"/>
          </a:endParaRPr>
        </a:p>
      </dgm:t>
    </dgm:pt>
    <dgm:pt modelId="{781012F1-1E0F-4BD1-817D-12DE65D13970}" type="parTrans" cxnId="{704CA8F6-A3BF-4457-9AE4-EA8BA57F3AA3}">
      <dgm:prSet/>
      <dgm:spPr/>
    </dgm:pt>
    <dgm:pt modelId="{C37DC413-966B-4DE0-83C5-B834478F43A7}" type="sibTrans" cxnId="{704CA8F6-A3BF-4457-9AE4-EA8BA57F3AA3}">
      <dgm:prSet/>
      <dgm:spPr/>
    </dgm:pt>
    <dgm:pt modelId="{A1BA5E7A-960D-41F5-91AB-C57D14C9ADDC}" type="pres">
      <dgm:prSet presAssocID="{BA6226F8-8F45-4D63-B10D-12D6D91F64A8}" presName="linear" presStyleCnt="0">
        <dgm:presLayoutVars>
          <dgm:dir/>
          <dgm:animLvl val="lvl"/>
          <dgm:resizeHandles val="exact"/>
        </dgm:presLayoutVars>
      </dgm:prSet>
      <dgm:spPr/>
    </dgm:pt>
    <dgm:pt modelId="{13FBDC90-CE36-42E6-9B99-7B9E9E207452}" type="pres">
      <dgm:prSet presAssocID="{ACF284E7-252D-4989-A2EB-B47FB1EE3FE5}" presName="parentLin" presStyleCnt="0"/>
      <dgm:spPr/>
    </dgm:pt>
    <dgm:pt modelId="{9BA3694A-673B-4FF4-9679-F5A7A5DAAF1B}" type="pres">
      <dgm:prSet presAssocID="{ACF284E7-252D-4989-A2EB-B47FB1EE3FE5}" presName="parentLeftMargin" presStyleLbl="node1" presStyleIdx="0" presStyleCnt="1"/>
      <dgm:spPr/>
    </dgm:pt>
    <dgm:pt modelId="{B03C0B70-5EA8-46E7-9F82-83702503C7DF}" type="pres">
      <dgm:prSet presAssocID="{ACF284E7-252D-4989-A2EB-B47FB1EE3FE5}" presName="parentText" presStyleLbl="node1" presStyleIdx="0" presStyleCnt="1">
        <dgm:presLayoutVars>
          <dgm:chMax val="0"/>
          <dgm:bulletEnabled val="1"/>
        </dgm:presLayoutVars>
      </dgm:prSet>
      <dgm:spPr/>
    </dgm:pt>
    <dgm:pt modelId="{6B01D9E8-B8E8-46F6-B1D1-FA6959E4DCF9}" type="pres">
      <dgm:prSet presAssocID="{ACF284E7-252D-4989-A2EB-B47FB1EE3FE5}" presName="negativeSpace" presStyleCnt="0"/>
      <dgm:spPr/>
    </dgm:pt>
    <dgm:pt modelId="{6EA15025-0120-4E31-A9D3-2F2FA6529A8D}" type="pres">
      <dgm:prSet presAssocID="{ACF284E7-252D-4989-A2EB-B47FB1EE3FE5}" presName="childText" presStyleLbl="conFgAcc1" presStyleIdx="0" presStyleCnt="1">
        <dgm:presLayoutVars>
          <dgm:bulletEnabled val="1"/>
        </dgm:presLayoutVars>
      </dgm:prSet>
      <dgm:spPr/>
    </dgm:pt>
  </dgm:ptLst>
  <dgm:cxnLst>
    <dgm:cxn modelId="{E04F2A0D-1D91-4066-A908-CFC54DA07005}" type="presOf" srcId="{ACF284E7-252D-4989-A2EB-B47FB1EE3FE5}" destId="{9BA3694A-673B-4FF4-9679-F5A7A5DAAF1B}" srcOrd="0" destOrd="0" presId="urn:microsoft.com/office/officeart/2005/8/layout/list1"/>
    <dgm:cxn modelId="{70876811-CDC9-4BF6-9FA2-35731F844B9A}" srcId="{ACF284E7-252D-4989-A2EB-B47FB1EE3FE5}" destId="{B922B28B-1EAE-45C2-B85A-65A713F8B16C}" srcOrd="1" destOrd="0" parTransId="{A4A0B052-8439-4ADF-9453-6A606AC9A889}" sibTransId="{F2B9F1D6-A5CC-4054-A7AC-E0DC4A1EC994}"/>
    <dgm:cxn modelId="{6299FF19-91E4-4DC6-A32F-3E3F435950B3}" type="presOf" srcId="{B922B28B-1EAE-45C2-B85A-65A713F8B16C}" destId="{6EA15025-0120-4E31-A9D3-2F2FA6529A8D}" srcOrd="0" destOrd="1" presId="urn:microsoft.com/office/officeart/2005/8/layout/list1"/>
    <dgm:cxn modelId="{3D304127-D238-4BF6-9D16-2EDA18478306}" type="presOf" srcId="{FDF427EF-C5C3-4848-817A-04984F530074}" destId="{6EA15025-0120-4E31-A9D3-2F2FA6529A8D}" srcOrd="0" destOrd="2" presId="urn:microsoft.com/office/officeart/2005/8/layout/list1"/>
    <dgm:cxn modelId="{089A3E41-428E-4AA1-8E8D-103EE4D48207}" type="presOf" srcId="{ACF284E7-252D-4989-A2EB-B47FB1EE3FE5}" destId="{B03C0B70-5EA8-46E7-9F82-83702503C7DF}" srcOrd="1" destOrd="0" presId="urn:microsoft.com/office/officeart/2005/8/layout/list1"/>
    <dgm:cxn modelId="{E6AF4074-2BA9-4C81-B6B7-DF6E4B59C4F6}" srcId="{ACF284E7-252D-4989-A2EB-B47FB1EE3FE5}" destId="{C03812ED-53C7-49CA-ADE9-35A9D8D60B64}" srcOrd="0" destOrd="0" parTransId="{9C1A77CA-8F38-4D8B-AF6E-548642BB9615}" sibTransId="{64F9FF08-AAF8-4076-B995-B4F0AD62E177}"/>
    <dgm:cxn modelId="{759FA677-5CB3-4BD5-AF57-DFBFE46F9B41}" srcId="{BA6226F8-8F45-4D63-B10D-12D6D91F64A8}" destId="{ACF284E7-252D-4989-A2EB-B47FB1EE3FE5}" srcOrd="0" destOrd="0" parTransId="{513D88DA-0494-467D-8C45-EBE2B6C62372}" sibTransId="{F5BB69BA-C684-44F9-999C-7DE48A547A08}"/>
    <dgm:cxn modelId="{1A249A59-5AA1-4B02-9E9F-8DB20130A81B}" type="presOf" srcId="{BA6226F8-8F45-4D63-B10D-12D6D91F64A8}" destId="{A1BA5E7A-960D-41F5-91AB-C57D14C9ADDC}" srcOrd="0" destOrd="0" presId="urn:microsoft.com/office/officeart/2005/8/layout/list1"/>
    <dgm:cxn modelId="{66ED2BCF-480C-48AE-815A-09B37189921D}" type="presOf" srcId="{C03812ED-53C7-49CA-ADE9-35A9D8D60B64}" destId="{6EA15025-0120-4E31-A9D3-2F2FA6529A8D}" srcOrd="0" destOrd="0" presId="urn:microsoft.com/office/officeart/2005/8/layout/list1"/>
    <dgm:cxn modelId="{704CA8F6-A3BF-4457-9AE4-EA8BA57F3AA3}" srcId="{ACF284E7-252D-4989-A2EB-B47FB1EE3FE5}" destId="{FDF427EF-C5C3-4848-817A-04984F530074}" srcOrd="2" destOrd="0" parTransId="{781012F1-1E0F-4BD1-817D-12DE65D13970}" sibTransId="{C37DC413-966B-4DE0-83C5-B834478F43A7}"/>
    <dgm:cxn modelId="{7A966AF0-C2D7-4BA2-A0A3-52F1A6CA37D6}" type="presParOf" srcId="{A1BA5E7A-960D-41F5-91AB-C57D14C9ADDC}" destId="{13FBDC90-CE36-42E6-9B99-7B9E9E207452}" srcOrd="0" destOrd="0" presId="urn:microsoft.com/office/officeart/2005/8/layout/list1"/>
    <dgm:cxn modelId="{DFDBE77A-BC74-4051-9844-9BBC1341C8BD}" type="presParOf" srcId="{13FBDC90-CE36-42E6-9B99-7B9E9E207452}" destId="{9BA3694A-673B-4FF4-9679-F5A7A5DAAF1B}" srcOrd="0" destOrd="0" presId="urn:microsoft.com/office/officeart/2005/8/layout/list1"/>
    <dgm:cxn modelId="{4D704264-3450-4B38-851E-F4B86DAF35F5}" type="presParOf" srcId="{13FBDC90-CE36-42E6-9B99-7B9E9E207452}" destId="{B03C0B70-5EA8-46E7-9F82-83702503C7DF}" srcOrd="1" destOrd="0" presId="urn:microsoft.com/office/officeart/2005/8/layout/list1"/>
    <dgm:cxn modelId="{154822FD-BBD4-4E7E-8FDD-E112799D6EC4}" type="presParOf" srcId="{A1BA5E7A-960D-41F5-91AB-C57D14C9ADDC}" destId="{6B01D9E8-B8E8-46F6-B1D1-FA6959E4DCF9}" srcOrd="1" destOrd="0" presId="urn:microsoft.com/office/officeart/2005/8/layout/list1"/>
    <dgm:cxn modelId="{503C6A28-EE38-4143-80F0-C15DB4F63DB2}" type="presParOf" srcId="{A1BA5E7A-960D-41F5-91AB-C57D14C9ADDC}" destId="{6EA15025-0120-4E31-A9D3-2F2FA6529A8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15025-0120-4E31-A9D3-2F2FA6529A8D}">
      <dsp:nvSpPr>
        <dsp:cNvPr id="0" name=""/>
        <dsp:cNvSpPr/>
      </dsp:nvSpPr>
      <dsp:spPr>
        <a:xfrm>
          <a:off x="0" y="489675"/>
          <a:ext cx="9821472" cy="1526175"/>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255" tIns="354076" rIns="762255"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a:solidFill>
                <a:srgbClr val="404040"/>
              </a:solidFill>
              <a:latin typeface="Calibri"/>
              <a:cs typeface="Calibri"/>
            </a:rPr>
            <a:t>Stanford research Naturalistic Music EEG Dataset – Tempo (NMED-T)</a:t>
          </a:r>
        </a:p>
        <a:p>
          <a:pPr marL="171450" lvl="1" indent="-171450" algn="l" defTabSz="755650" rtl="0">
            <a:lnSpc>
              <a:spcPct val="90000"/>
            </a:lnSpc>
            <a:spcBef>
              <a:spcPct val="0"/>
            </a:spcBef>
            <a:spcAft>
              <a:spcPct val="15000"/>
            </a:spcAft>
            <a:buChar char="•"/>
          </a:pPr>
          <a:r>
            <a:rPr lang="en-US" sz="1700" b="0" kern="1200">
              <a:solidFill>
                <a:srgbClr val="404040"/>
              </a:solidFill>
              <a:latin typeface="Calibri"/>
              <a:cs typeface="Calibri"/>
            </a:rPr>
            <a:t>EEG was recorded with 125 channels EEG cap from 20 adult participants who each heard a set of 10 full-length songs with electronically produced beats at various tempos.</a:t>
          </a:r>
        </a:p>
        <a:p>
          <a:pPr marL="171450" lvl="1" indent="-171450" algn="l" defTabSz="755650">
            <a:lnSpc>
              <a:spcPct val="90000"/>
            </a:lnSpc>
            <a:spcBef>
              <a:spcPct val="0"/>
            </a:spcBef>
            <a:spcAft>
              <a:spcPct val="15000"/>
            </a:spcAft>
            <a:buChar char="•"/>
          </a:pPr>
          <a:r>
            <a:rPr lang="en-US" sz="1700" b="0" kern="1200">
              <a:solidFill>
                <a:srgbClr val="404040"/>
              </a:solidFill>
              <a:latin typeface="Calibri"/>
              <a:cs typeface="Calibri"/>
            </a:rPr>
            <a:t>The data contains cortical and behavioral data collected during natural music listening.</a:t>
          </a:r>
          <a:endParaRPr lang="en-US" sz="1700" kern="1200">
            <a:solidFill>
              <a:srgbClr val="404040"/>
            </a:solidFill>
            <a:latin typeface="Calibri"/>
            <a:cs typeface="Calibri"/>
          </a:endParaRPr>
        </a:p>
      </dsp:txBody>
      <dsp:txXfrm>
        <a:off x="0" y="489675"/>
        <a:ext cx="9821472" cy="1526175"/>
      </dsp:txXfrm>
    </dsp:sp>
    <dsp:sp modelId="{B03C0B70-5EA8-46E7-9F82-83702503C7DF}">
      <dsp:nvSpPr>
        <dsp:cNvPr id="0" name=""/>
        <dsp:cNvSpPr/>
      </dsp:nvSpPr>
      <dsp:spPr>
        <a:xfrm>
          <a:off x="491073" y="238755"/>
          <a:ext cx="6875031" cy="5018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9860" tIns="0" rIns="259860" bIns="0" numCol="1" spcCol="1270" anchor="ctr" anchorCtr="0">
          <a:noAutofit/>
        </a:bodyPr>
        <a:lstStyle/>
        <a:p>
          <a:pPr marL="0" lvl="0" indent="0" algn="l" defTabSz="755650" rtl="0">
            <a:lnSpc>
              <a:spcPct val="90000"/>
            </a:lnSpc>
            <a:spcBef>
              <a:spcPct val="0"/>
            </a:spcBef>
            <a:spcAft>
              <a:spcPct val="35000"/>
            </a:spcAft>
            <a:buNone/>
            <a:defRPr b="1"/>
          </a:pPr>
          <a:r>
            <a:rPr lang="en-US" sz="1700" b="0" kern="1200">
              <a:latin typeface="Calibri"/>
              <a:cs typeface="Calibri"/>
            </a:rPr>
            <a:t>Music - NMED-T</a:t>
          </a:r>
        </a:p>
      </dsp:txBody>
      <dsp:txXfrm>
        <a:off x="515571" y="263253"/>
        <a:ext cx="6826035" cy="452844"/>
      </dsp:txXfrm>
    </dsp:sp>
    <dsp:sp modelId="{7BA4F3D8-32A8-46CA-A29A-7507EF9B2243}">
      <dsp:nvSpPr>
        <dsp:cNvPr id="0" name=""/>
        <dsp:cNvSpPr/>
      </dsp:nvSpPr>
      <dsp:spPr>
        <a:xfrm>
          <a:off x="0" y="2358571"/>
          <a:ext cx="9821472" cy="1526175"/>
        </a:xfrm>
        <a:prstGeom prst="rect">
          <a:avLst/>
        </a:prstGeom>
        <a:solidFill>
          <a:schemeClr val="lt1">
            <a:alpha val="90000"/>
            <a:hueOff val="0"/>
            <a:satOff val="0"/>
            <a:lumOff val="0"/>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255" tIns="354076" rIns="762255"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a:t>Stanford research Naturalistic Music EEG Dataset - Hindi (NMED-H)</a:t>
          </a:r>
          <a:r>
            <a:rPr lang="en-US" sz="1700" b="0" kern="1200">
              <a:latin typeface="Calibri Light" panose="020F0302020204030204"/>
            </a:rPr>
            <a:t> </a:t>
          </a:r>
          <a:endParaRPr lang="en-US" sz="1700" kern="1200"/>
        </a:p>
        <a:p>
          <a:pPr marL="171450" lvl="1" indent="-171450" algn="l" defTabSz="755650" rtl="0">
            <a:lnSpc>
              <a:spcPct val="90000"/>
            </a:lnSpc>
            <a:spcBef>
              <a:spcPct val="0"/>
            </a:spcBef>
            <a:spcAft>
              <a:spcPct val="15000"/>
            </a:spcAft>
            <a:buChar char="•"/>
          </a:pPr>
          <a:r>
            <a:rPr lang="en-US" sz="1700" b="0" kern="1200"/>
            <a:t>EEG responses recorded with 125 channels EEG cap from 48 adults listening to full-length Hindi pop song.</a:t>
          </a:r>
          <a:r>
            <a:rPr lang="en-US" sz="1700" b="0" kern="1200">
              <a:latin typeface="Calibri Light" panose="020F0302020204030204"/>
            </a:rPr>
            <a:t> </a:t>
          </a:r>
          <a:endParaRPr lang="en-US" sz="1700" kern="1200"/>
        </a:p>
        <a:p>
          <a:pPr marL="171450" lvl="1" indent="-171450" algn="l" defTabSz="755650" rtl="0">
            <a:lnSpc>
              <a:spcPct val="90000"/>
            </a:lnSpc>
            <a:spcBef>
              <a:spcPct val="0"/>
            </a:spcBef>
            <a:spcAft>
              <a:spcPct val="15000"/>
            </a:spcAft>
            <a:buChar char="•"/>
          </a:pPr>
          <a:r>
            <a:rPr lang="en-US" sz="1700" b="0" kern="1200"/>
            <a:t>Sixteen stimuli were included in the experiment: Four songs in four conditions per song.</a:t>
          </a:r>
          <a:r>
            <a:rPr lang="en-US" sz="1700" b="0" kern="1200">
              <a:latin typeface="Calibri Light" panose="020F0302020204030204"/>
            </a:rPr>
            <a:t>  </a:t>
          </a:r>
          <a:endParaRPr lang="en-US" sz="1700" kern="1200"/>
        </a:p>
      </dsp:txBody>
      <dsp:txXfrm>
        <a:off x="0" y="2358571"/>
        <a:ext cx="9821472" cy="1526175"/>
      </dsp:txXfrm>
    </dsp:sp>
    <dsp:sp modelId="{3A92B279-E434-4930-98A1-3C5A7BD51E80}">
      <dsp:nvSpPr>
        <dsp:cNvPr id="0" name=""/>
        <dsp:cNvSpPr/>
      </dsp:nvSpPr>
      <dsp:spPr>
        <a:xfrm>
          <a:off x="491073" y="2107651"/>
          <a:ext cx="6875031" cy="501840"/>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9860" tIns="0" rIns="259860" bIns="0" numCol="1" spcCol="1270" anchor="ctr" anchorCtr="0">
          <a:noAutofit/>
        </a:bodyPr>
        <a:lstStyle/>
        <a:p>
          <a:pPr marL="0" lvl="0" indent="0" algn="l" defTabSz="755650" rtl="0">
            <a:lnSpc>
              <a:spcPct val="90000"/>
            </a:lnSpc>
            <a:spcBef>
              <a:spcPct val="0"/>
            </a:spcBef>
            <a:spcAft>
              <a:spcPct val="35000"/>
            </a:spcAft>
            <a:buNone/>
          </a:pPr>
          <a:r>
            <a:rPr lang="en-US" sz="1700" b="0" kern="1200">
              <a:latin typeface="Calibri"/>
              <a:cs typeface="Calibri"/>
            </a:rPr>
            <a:t>Music - NMED-H</a:t>
          </a:r>
        </a:p>
      </dsp:txBody>
      <dsp:txXfrm>
        <a:off x="515571" y="2132149"/>
        <a:ext cx="6826035"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15025-0120-4E31-A9D3-2F2FA6529A8D}">
      <dsp:nvSpPr>
        <dsp:cNvPr id="0" name=""/>
        <dsp:cNvSpPr/>
      </dsp:nvSpPr>
      <dsp:spPr>
        <a:xfrm>
          <a:off x="0" y="463050"/>
          <a:ext cx="9667925" cy="197505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0338" tIns="395732" rIns="750338" bIns="135128" numCol="1" spcCol="1270" anchor="t" anchorCtr="0">
          <a:noAutofit/>
        </a:bodyPr>
        <a:lstStyle/>
        <a:p>
          <a:pPr marL="171450" lvl="1" indent="-171450" algn="l" defTabSz="844550" rtl="0">
            <a:lnSpc>
              <a:spcPct val="90000"/>
            </a:lnSpc>
            <a:spcBef>
              <a:spcPct val="0"/>
            </a:spcBef>
            <a:spcAft>
              <a:spcPct val="15000"/>
            </a:spcAft>
            <a:buChar char="•"/>
          </a:pPr>
          <a:r>
            <a:rPr lang="en-US" sz="1900" b="0" kern="1200">
              <a:latin typeface="Calibri"/>
              <a:cs typeface="Calibri"/>
            </a:rPr>
            <a:t>The SJTU Emotion EEG Dataset (SEED) contains brain response collected from fifteen subjects, seven males and eight females.</a:t>
          </a:r>
        </a:p>
        <a:p>
          <a:pPr marL="171450" lvl="1" indent="-171450" algn="l" defTabSz="844550" rtl="0">
            <a:lnSpc>
              <a:spcPct val="90000"/>
            </a:lnSpc>
            <a:spcBef>
              <a:spcPct val="0"/>
            </a:spcBef>
            <a:spcAft>
              <a:spcPct val="15000"/>
            </a:spcAft>
            <a:buChar char="•"/>
          </a:pPr>
          <a:r>
            <a:rPr lang="en-US" sz="1900" b="0" kern="1200">
              <a:latin typeface="Calibri"/>
              <a:cs typeface="Calibri"/>
            </a:rPr>
            <a:t>The data was collected using 62 electrode EEG cap.</a:t>
          </a:r>
        </a:p>
        <a:p>
          <a:pPr marL="171450" lvl="1" indent="-171450" algn="l" defTabSz="844550" rtl="0">
            <a:lnSpc>
              <a:spcPct val="90000"/>
            </a:lnSpc>
            <a:spcBef>
              <a:spcPct val="0"/>
            </a:spcBef>
            <a:spcAft>
              <a:spcPct val="15000"/>
            </a:spcAft>
            <a:buChar char="•"/>
          </a:pPr>
          <a:r>
            <a:rPr lang="en-US" sz="1900" b="0" kern="1200">
              <a:latin typeface="Calibri"/>
              <a:cs typeface="Calibri"/>
            </a:rPr>
            <a:t>The subjects watched fifteen approximately four minutes excerpts from Chinese films that evoked and maximized three emotions: positive, negative, and neutral.</a:t>
          </a:r>
          <a:endParaRPr lang="en-US" sz="1900" kern="1200">
            <a:latin typeface="Calibri"/>
            <a:cs typeface="Calibri"/>
          </a:endParaRPr>
        </a:p>
      </dsp:txBody>
      <dsp:txXfrm>
        <a:off x="0" y="463050"/>
        <a:ext cx="9667925" cy="1975050"/>
      </dsp:txXfrm>
    </dsp:sp>
    <dsp:sp modelId="{B03C0B70-5EA8-46E7-9F82-83702503C7DF}">
      <dsp:nvSpPr>
        <dsp:cNvPr id="0" name=""/>
        <dsp:cNvSpPr/>
      </dsp:nvSpPr>
      <dsp:spPr>
        <a:xfrm>
          <a:off x="483396" y="182610"/>
          <a:ext cx="6767547" cy="56088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5797" tIns="0" rIns="255797" bIns="0" numCol="1" spcCol="1270" anchor="ctr" anchorCtr="0">
          <a:noAutofit/>
        </a:bodyPr>
        <a:lstStyle/>
        <a:p>
          <a:pPr marL="0" lvl="0" indent="0" algn="l" defTabSz="844550" rtl="0">
            <a:lnSpc>
              <a:spcPct val="90000"/>
            </a:lnSpc>
            <a:spcBef>
              <a:spcPct val="0"/>
            </a:spcBef>
            <a:spcAft>
              <a:spcPct val="35000"/>
            </a:spcAft>
            <a:buNone/>
            <a:defRPr b="1"/>
          </a:pPr>
          <a:r>
            <a:rPr lang="en-US" sz="1900" b="0" kern="1200">
              <a:latin typeface="Calibri"/>
              <a:cs typeface="Calibri"/>
            </a:rPr>
            <a:t>Movie - SEED</a:t>
          </a:r>
        </a:p>
      </dsp:txBody>
      <dsp:txXfrm>
        <a:off x="510776" y="209990"/>
        <a:ext cx="671278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endParaRPr lang="en-US"/>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endParaRPr lang="en-US" sz="540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45623" y="4735799"/>
            <a:ext cx="6470693" cy="605256"/>
          </a:xfrm>
        </p:spPr>
        <p:txBody>
          <a:bodyPr/>
          <a:lstStyle/>
          <a:p>
            <a:endParaRPr lang="en-US">
              <a:solidFill>
                <a:schemeClr val="tx1"/>
              </a:solidFill>
            </a:endParaRPr>
          </a:p>
        </p:txBody>
      </p:sp>
      <p:sp>
        <p:nvSpPr>
          <p:cNvPr id="11" name="Rectangle 10">
            <a:extLst>
              <a:ext uri="{FF2B5EF4-FFF2-40B4-BE49-F238E27FC236}">
                <a16:creationId xmlns:a16="http://schemas.microsoft.com/office/drawing/2014/main" id="{67003F05-78A5-431B-8FEA-0B7BADEBF95E}"/>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56793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582296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3351295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30B654-EB03-469D-8197-964CFA81E65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endParaRPr lang="en-US" sz="360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indent="0">
              <a:lnSpc>
                <a:spcPct val="100000"/>
              </a:lnSpc>
              <a:buNone/>
            </a:pPr>
            <a:endParaRPr lang="en-US" sz="1600">
              <a:solidFill>
                <a:schemeClr val="tx1"/>
              </a:solidFill>
            </a:endParaRP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2726902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783F4E-1082-419B-80D8-C7EAE84467CA}"/>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endParaRPr lang="en-US"/>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endParaRPr lang="en-US"/>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315214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7D8A42-DBCB-4147-8301-ED784EC983C8}"/>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1108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7 June 2023</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675555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BB497F-29C0-47B6-8020-97AECBB14E9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7566767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7 June 2023</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24712802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92000"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a:t>7 June 2023</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8366301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7A15B3-CF61-4208-B154-0A0DED1B3189}"/>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endParaRPr lang="en-US"/>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endParaRPr lang="en-US"/>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endParaRPr lang="en-US"/>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endParaRPr lang="en-US"/>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7377584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endParaRPr lang="en-US"/>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endParaRPr lang="en-US"/>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endParaRPr lang="en-US"/>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55243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endParaRPr lang="en-US" sz="360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endParaRPr lang="en-US" sz="150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endParaRPr lang="en-US"/>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endParaRPr lang="en-US"/>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endParaRPr lang="en-US"/>
          </a:p>
        </p:txBody>
      </p:sp>
    </p:spTree>
    <p:extLst>
      <p:ext uri="{BB962C8B-B14F-4D97-AF65-F5344CB8AC3E}">
        <p14:creationId xmlns:p14="http://schemas.microsoft.com/office/powerpoint/2010/main" val="4683922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7 June 2023</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5178635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7 June 2023</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10" name="Picture Placeholder 23">
            <a:extLst>
              <a:ext uri="{FF2B5EF4-FFF2-40B4-BE49-F238E27FC236}">
                <a16:creationId xmlns:a16="http://schemas.microsoft.com/office/drawing/2014/main" id="{59B25ABF-2D91-42D0-B257-28C830A0DB0A}"/>
              </a:ext>
            </a:extLst>
          </p:cNvPr>
          <p:cNvSpPr>
            <a:spLocks noGrp="1"/>
          </p:cNvSpPr>
          <p:nvPr>
            <p:ph type="pic" sz="quarter" idx="13"/>
          </p:nvPr>
        </p:nvSpPr>
        <p:spPr>
          <a:xfrm>
            <a:off x="1188720" y="2774209"/>
            <a:ext cx="2340864" cy="1828800"/>
          </a:xfrm>
        </p:spPr>
        <p:txBody>
          <a:bodyPr/>
          <a:lstStyle/>
          <a:p>
            <a:endParaRPr lang="en-US"/>
          </a:p>
        </p:txBody>
      </p:sp>
      <p:sp>
        <p:nvSpPr>
          <p:cNvPr id="11" name="Picture Placeholder 23">
            <a:extLst>
              <a:ext uri="{FF2B5EF4-FFF2-40B4-BE49-F238E27FC236}">
                <a16:creationId xmlns:a16="http://schemas.microsoft.com/office/drawing/2014/main" id="{9F987416-CEE7-4146-91E2-1C62DCADAB63}"/>
              </a:ext>
            </a:extLst>
          </p:cNvPr>
          <p:cNvSpPr>
            <a:spLocks noGrp="1"/>
          </p:cNvSpPr>
          <p:nvPr>
            <p:ph type="pic" sz="quarter" idx="14"/>
          </p:nvPr>
        </p:nvSpPr>
        <p:spPr>
          <a:xfrm>
            <a:off x="3729685" y="2767763"/>
            <a:ext cx="2340864" cy="1828800"/>
          </a:xfrm>
        </p:spPr>
        <p:txBody>
          <a:bodyPr/>
          <a:lstStyle/>
          <a:p>
            <a:endParaRPr lang="en-US"/>
          </a:p>
        </p:txBody>
      </p:sp>
      <p:sp>
        <p:nvSpPr>
          <p:cNvPr id="12" name="Picture Placeholder 23">
            <a:extLst>
              <a:ext uri="{FF2B5EF4-FFF2-40B4-BE49-F238E27FC236}">
                <a16:creationId xmlns:a16="http://schemas.microsoft.com/office/drawing/2014/main" id="{F8590697-896B-4145-A7B5-26F0E6F6B910}"/>
              </a:ext>
            </a:extLst>
          </p:cNvPr>
          <p:cNvSpPr>
            <a:spLocks noGrp="1"/>
          </p:cNvSpPr>
          <p:nvPr>
            <p:ph type="pic" sz="quarter" idx="15"/>
          </p:nvPr>
        </p:nvSpPr>
        <p:spPr>
          <a:xfrm>
            <a:off x="6270650" y="2776437"/>
            <a:ext cx="2340864" cy="1828800"/>
          </a:xfrm>
        </p:spPr>
        <p:txBody>
          <a:bodyPr/>
          <a:lstStyle/>
          <a:p>
            <a:endParaRPr lang="en-US"/>
          </a:p>
        </p:txBody>
      </p:sp>
      <p:sp>
        <p:nvSpPr>
          <p:cNvPr id="13" name="Picture Placeholder 23">
            <a:extLst>
              <a:ext uri="{FF2B5EF4-FFF2-40B4-BE49-F238E27FC236}">
                <a16:creationId xmlns:a16="http://schemas.microsoft.com/office/drawing/2014/main" id="{E562EE16-EF76-4BCF-ACAA-CB3BADD8D4BC}"/>
              </a:ext>
            </a:extLst>
          </p:cNvPr>
          <p:cNvSpPr>
            <a:spLocks noGrp="1"/>
          </p:cNvSpPr>
          <p:nvPr>
            <p:ph type="pic" sz="quarter" idx="16"/>
          </p:nvPr>
        </p:nvSpPr>
        <p:spPr>
          <a:xfrm>
            <a:off x="8811615" y="2771021"/>
            <a:ext cx="2340864" cy="1828800"/>
          </a:xfrm>
        </p:spPr>
        <p:txBody>
          <a:bodyPr/>
          <a:lstStyle/>
          <a:p>
            <a:endParaRPr lang="en-US"/>
          </a:p>
        </p:txBody>
      </p:sp>
      <p:sp>
        <p:nvSpPr>
          <p:cNvPr id="14" name="Text Placeholder 28">
            <a:extLst>
              <a:ext uri="{FF2B5EF4-FFF2-40B4-BE49-F238E27FC236}">
                <a16:creationId xmlns:a16="http://schemas.microsoft.com/office/drawing/2014/main" id="{86CD2107-D81C-4AA6-AA2C-5C271CD0C61F}"/>
              </a:ext>
            </a:extLst>
          </p:cNvPr>
          <p:cNvSpPr>
            <a:spLocks noGrp="1"/>
          </p:cNvSpPr>
          <p:nvPr>
            <p:ph type="body" sz="quarter" idx="17" hasCustomPrompt="1"/>
          </p:nvPr>
        </p:nvSpPr>
        <p:spPr>
          <a:xfrm>
            <a:off x="1188720"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5" name="Text Placeholder 28">
            <a:extLst>
              <a:ext uri="{FF2B5EF4-FFF2-40B4-BE49-F238E27FC236}">
                <a16:creationId xmlns:a16="http://schemas.microsoft.com/office/drawing/2014/main" id="{2A269BEA-7801-43D0-BB4D-499E164643B4}"/>
              </a:ext>
            </a:extLst>
          </p:cNvPr>
          <p:cNvSpPr>
            <a:spLocks noGrp="1"/>
          </p:cNvSpPr>
          <p:nvPr>
            <p:ph type="body" sz="quarter" idx="18" hasCustomPrompt="1"/>
          </p:nvPr>
        </p:nvSpPr>
        <p:spPr>
          <a:xfrm>
            <a:off x="1188720"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16" name="Text Placeholder 28">
            <a:extLst>
              <a:ext uri="{FF2B5EF4-FFF2-40B4-BE49-F238E27FC236}">
                <a16:creationId xmlns:a16="http://schemas.microsoft.com/office/drawing/2014/main" id="{EC30D8C1-9CAA-453C-A135-99B34DEAECDA}"/>
              </a:ext>
            </a:extLst>
          </p:cNvPr>
          <p:cNvSpPr>
            <a:spLocks noGrp="1"/>
          </p:cNvSpPr>
          <p:nvPr>
            <p:ph type="body" sz="quarter" idx="19" hasCustomPrompt="1"/>
          </p:nvPr>
        </p:nvSpPr>
        <p:spPr>
          <a:xfrm>
            <a:off x="3729319"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7" name="Text Placeholder 28">
            <a:extLst>
              <a:ext uri="{FF2B5EF4-FFF2-40B4-BE49-F238E27FC236}">
                <a16:creationId xmlns:a16="http://schemas.microsoft.com/office/drawing/2014/main" id="{2C8127FC-EA51-4A6C-AD57-265191F313FE}"/>
              </a:ext>
            </a:extLst>
          </p:cNvPr>
          <p:cNvSpPr>
            <a:spLocks noGrp="1"/>
          </p:cNvSpPr>
          <p:nvPr>
            <p:ph type="body" sz="quarter" idx="20" hasCustomPrompt="1"/>
          </p:nvPr>
        </p:nvSpPr>
        <p:spPr>
          <a:xfrm>
            <a:off x="3729009"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18" name="Text Placeholder 28">
            <a:extLst>
              <a:ext uri="{FF2B5EF4-FFF2-40B4-BE49-F238E27FC236}">
                <a16:creationId xmlns:a16="http://schemas.microsoft.com/office/drawing/2014/main" id="{623ECF9F-5017-46E1-B3F2-FF9DFD49FB07}"/>
              </a:ext>
            </a:extLst>
          </p:cNvPr>
          <p:cNvSpPr>
            <a:spLocks noGrp="1"/>
          </p:cNvSpPr>
          <p:nvPr>
            <p:ph type="body" sz="quarter" idx="21" hasCustomPrompt="1"/>
          </p:nvPr>
        </p:nvSpPr>
        <p:spPr>
          <a:xfrm>
            <a:off x="6269918"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19" name="Text Placeholder 28">
            <a:extLst>
              <a:ext uri="{FF2B5EF4-FFF2-40B4-BE49-F238E27FC236}">
                <a16:creationId xmlns:a16="http://schemas.microsoft.com/office/drawing/2014/main" id="{172350F8-3D16-4661-8DCD-34190A9C6B47}"/>
              </a:ext>
            </a:extLst>
          </p:cNvPr>
          <p:cNvSpPr>
            <a:spLocks noGrp="1"/>
          </p:cNvSpPr>
          <p:nvPr>
            <p:ph type="body" sz="quarter" idx="22" hasCustomPrompt="1"/>
          </p:nvPr>
        </p:nvSpPr>
        <p:spPr>
          <a:xfrm>
            <a:off x="626929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
        <p:nvSpPr>
          <p:cNvPr id="20" name="Text Placeholder 28">
            <a:extLst>
              <a:ext uri="{FF2B5EF4-FFF2-40B4-BE49-F238E27FC236}">
                <a16:creationId xmlns:a16="http://schemas.microsoft.com/office/drawing/2014/main" id="{71374BEE-2BEB-449C-B492-8EDC885FDE43}"/>
              </a:ext>
            </a:extLst>
          </p:cNvPr>
          <p:cNvSpPr>
            <a:spLocks noGrp="1"/>
          </p:cNvSpPr>
          <p:nvPr>
            <p:ph type="body" sz="quarter" idx="23" hasCustomPrompt="1"/>
          </p:nvPr>
        </p:nvSpPr>
        <p:spPr>
          <a:xfrm>
            <a:off x="8810516"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a:t>Name</a:t>
            </a:r>
          </a:p>
        </p:txBody>
      </p:sp>
      <p:sp>
        <p:nvSpPr>
          <p:cNvPr id="21" name="Text Placeholder 28">
            <a:extLst>
              <a:ext uri="{FF2B5EF4-FFF2-40B4-BE49-F238E27FC236}">
                <a16:creationId xmlns:a16="http://schemas.microsoft.com/office/drawing/2014/main" id="{A91B02B2-35F9-4512-B6AA-543C16F263A8}"/>
              </a:ext>
            </a:extLst>
          </p:cNvPr>
          <p:cNvSpPr>
            <a:spLocks noGrp="1"/>
          </p:cNvSpPr>
          <p:nvPr>
            <p:ph type="body" sz="quarter" idx="24" hasCustomPrompt="1"/>
          </p:nvPr>
        </p:nvSpPr>
        <p:spPr>
          <a:xfrm>
            <a:off x="880958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a:t>Title</a:t>
            </a:r>
          </a:p>
        </p:txBody>
      </p:sp>
    </p:spTree>
    <p:extLst>
      <p:ext uri="{BB962C8B-B14F-4D97-AF65-F5344CB8AC3E}">
        <p14:creationId xmlns:p14="http://schemas.microsoft.com/office/powerpoint/2010/main" val="35733685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858762-F5B2-42DA-A262-7D7C3AD60622}"/>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endParaRPr lang="en-US"/>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endParaRPr lang="en-US"/>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endParaRPr lang="en-US"/>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7 June 2023</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468903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7 June 2023</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275982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7 June 2023</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1191792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7 June 2023</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46" r:id="rId6"/>
    <p:sldLayoutId id="2147483734" r:id="rId7"/>
    <p:sldLayoutId id="2147483745" r:id="rId8"/>
    <p:sldLayoutId id="2147483726" r:id="rId9"/>
    <p:sldLayoutId id="2147483725" r:id="rId10"/>
    <p:sldLayoutId id="2147483743" r:id="rId11"/>
    <p:sldLayoutId id="2147483737" r:id="rId12"/>
    <p:sldLayoutId id="2147483738" r:id="rId13"/>
    <p:sldLayoutId id="2147483723" r:id="rId14"/>
    <p:sldLayoutId id="2147483724" r:id="rId15"/>
    <p:sldLayoutId id="2147483727" r:id="rId16"/>
    <p:sldLayoutId id="2147483728" r:id="rId17"/>
    <p:sldLayoutId id="2147483729" r:id="rId18"/>
  </p:sldLayoutIdLst>
  <p:hf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urses.lumenlearning.com/suny-delhi-professionalnursing/chapter/critical-thinking/" TargetMode="Externa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whatsnext.nuance.com/in-the-labs/what-is-deep-machine-learn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cience/article/pii/S1574013715300150" TargetMode="External"/><Relationship Id="rId7" Type="http://schemas.openxmlformats.org/officeDocument/2006/relationships/hyperlink" Target="https://doi.org/10.1109/BIBM52615.2021.9669750" TargetMode="External"/><Relationship Id="rId2" Type="http://schemas.openxmlformats.org/officeDocument/2006/relationships/hyperlink" Target="https://doi.org/https:/doi.org/10.1016/j.cosrev.2016.05.002" TargetMode="External"/><Relationship Id="rId1" Type="http://schemas.openxmlformats.org/officeDocument/2006/relationships/slideLayout" Target="../slideLayouts/slideLayout5.xml"/><Relationship Id="rId6" Type="http://schemas.openxmlformats.org/officeDocument/2006/relationships/hyperlink" Target="https://doi.org/10.1145%2F3517252" TargetMode="External"/><Relationship Id="rId5" Type="http://schemas.openxmlformats.org/officeDocument/2006/relationships/hyperlink" Target="https://dx.doi.org/10.1088/1742-6596/1000/1/012101" TargetMode="External"/><Relationship Id="rId4" Type="http://schemas.openxmlformats.org/officeDocument/2006/relationships/hyperlink" Target="https://doi.org/10.1088/174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ucidtherapeutics.com/" TargetMode="External"/><Relationship Id="rId2" Type="http://schemas.openxmlformats.org/officeDocument/2006/relationships/hyperlink" Target="https://www.kernel.com/" TargetMode="External"/><Relationship Id="rId1" Type="http://schemas.openxmlformats.org/officeDocument/2006/relationships/slideLayout" Target="../slideLayouts/slideLayout5.xml"/><Relationship Id="rId6" Type="http://schemas.openxmlformats.org/officeDocument/2006/relationships/hyperlink" Target="https://doi.org/10.1109/TAMD.2015.2431497" TargetMode="External"/><Relationship Id="rId5" Type="http://schemas.openxmlformats.org/officeDocument/2006/relationships/hyperlink" Target="https://onlinelibrary.wiley.com/doi/abs/10.1002/hbm.23730" TargetMode="External"/><Relationship Id="rId4" Type="http://schemas.openxmlformats.org/officeDocument/2006/relationships/hyperlink" Target="https://doi.org/10.1002/hbm.237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deviantart.com/neonsalad/art/Turkey-twizzling-brain-waves-133938545" TargetMode="External"/><Relationship Id="rId2" Type="http://schemas.openxmlformats.org/officeDocument/2006/relationships/image" Target="../media/image41.jpeg"/><Relationship Id="rId1" Type="http://schemas.openxmlformats.org/officeDocument/2006/relationships/slideLayout" Target="../slideLayouts/slideLayout16.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hindawi.com/journals/tswj/2014/350270/"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4" descr="A colorful swirls on a black background&#10;&#10;Description automatically generated">
            <a:extLst>
              <a:ext uri="{FF2B5EF4-FFF2-40B4-BE49-F238E27FC236}">
                <a16:creationId xmlns:a16="http://schemas.microsoft.com/office/drawing/2014/main" id="{89676557-59E4-374E-CC0B-AD0218645BD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333"/>
          <a:stretch/>
        </p:blipFill>
        <p:spPr>
          <a:xfrm>
            <a:off x="-1" y="10"/>
            <a:ext cx="12191999" cy="6857990"/>
          </a:xfrm>
          <a:prstGeom prst="rect">
            <a:avLst/>
          </a:prstGeom>
        </p:spPr>
      </p:pic>
      <p:sp>
        <p:nvSpPr>
          <p:cNvPr id="47" name="Rectangle 27">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E0C5EBE-95C1-7F04-B275-FFC69AAD43AC}"/>
              </a:ext>
            </a:extLst>
          </p:cNvPr>
          <p:cNvSpPr>
            <a:spLocks noGrp="1"/>
          </p:cNvSpPr>
          <p:nvPr>
            <p:ph type="ctrTitle"/>
          </p:nvPr>
        </p:nvSpPr>
        <p:spPr>
          <a:xfrm>
            <a:off x="767430" y="2139313"/>
            <a:ext cx="7769310" cy="2388403"/>
          </a:xfrm>
        </p:spPr>
        <p:txBody>
          <a:bodyPr vert="horz" lIns="91440" tIns="45720" rIns="91440" bIns="45720" rtlCol="0" anchor="ctr" anchorCtr="0">
            <a:noAutofit/>
          </a:bodyPr>
          <a:lstStyle/>
          <a:p>
            <a:pPr algn="ctr"/>
            <a:r>
              <a:rPr lang="en-US" sz="4200">
                <a:solidFill>
                  <a:schemeClr val="tx1"/>
                </a:solidFill>
              </a:rPr>
              <a:t>Decoding Individual and Shared Experiences of Media Perception using CNN architectures </a:t>
            </a:r>
            <a:endParaRPr lang="en-US" sz="4200">
              <a:solidFill>
                <a:schemeClr val="tx1"/>
              </a:solidFill>
              <a:cs typeface="Calibri Light"/>
            </a:endParaRPr>
          </a:p>
        </p:txBody>
      </p:sp>
      <p:sp>
        <p:nvSpPr>
          <p:cNvPr id="4" name="Subtitle 3">
            <a:extLst>
              <a:ext uri="{FF2B5EF4-FFF2-40B4-BE49-F238E27FC236}">
                <a16:creationId xmlns:a16="http://schemas.microsoft.com/office/drawing/2014/main" id="{057893D9-267D-6668-CC0A-7A09243B3396}"/>
              </a:ext>
            </a:extLst>
          </p:cNvPr>
          <p:cNvSpPr>
            <a:spLocks noGrp="1"/>
          </p:cNvSpPr>
          <p:nvPr>
            <p:ph type="subTitle" idx="1"/>
          </p:nvPr>
        </p:nvSpPr>
        <p:spPr>
          <a:xfrm>
            <a:off x="928974" y="4767996"/>
            <a:ext cx="7307818" cy="1506776"/>
          </a:xfrm>
        </p:spPr>
        <p:txBody>
          <a:bodyPr vert="horz" lIns="91440" tIns="45720" rIns="91440" bIns="45720" rtlCol="0" anchor="t">
            <a:noAutofit/>
          </a:bodyPr>
          <a:lstStyle/>
          <a:p>
            <a:pPr marL="0" indent="0">
              <a:spcBef>
                <a:spcPts val="0"/>
              </a:spcBef>
              <a:spcAft>
                <a:spcPts val="0"/>
              </a:spcAft>
              <a:buNone/>
            </a:pPr>
            <a:r>
              <a:rPr lang="en-US" sz="2200" cap="all" spc="200">
                <a:solidFill>
                  <a:srgbClr val="000000"/>
                </a:solidFill>
                <a:cs typeface="Calibri"/>
              </a:rPr>
              <a:t>Riddhi Johri, IIT Gandhinagar</a:t>
            </a:r>
          </a:p>
          <a:p>
            <a:pPr marL="0" indent="0">
              <a:spcBef>
                <a:spcPts val="0"/>
              </a:spcBef>
              <a:spcAft>
                <a:spcPts val="0"/>
              </a:spcAft>
              <a:buNone/>
            </a:pPr>
            <a:r>
              <a:rPr lang="en-US" sz="2200" cap="all" spc="200">
                <a:solidFill>
                  <a:srgbClr val="000000"/>
                </a:solidFill>
                <a:cs typeface="Calibri"/>
              </a:rPr>
              <a:t>Pankaj Pandey, IIT Gandhinagar</a:t>
            </a:r>
          </a:p>
          <a:p>
            <a:pPr marL="0" indent="0">
              <a:spcBef>
                <a:spcPts val="0"/>
              </a:spcBef>
              <a:spcAft>
                <a:spcPts val="0"/>
              </a:spcAft>
              <a:buNone/>
            </a:pPr>
            <a:r>
              <a:rPr lang="en-US" sz="2200" cap="all" spc="200">
                <a:solidFill>
                  <a:srgbClr val="000000"/>
                </a:solidFill>
                <a:cs typeface="Calibri"/>
              </a:rPr>
              <a:t>Krishna Prasad </a:t>
            </a:r>
            <a:r>
              <a:rPr lang="en-US" sz="2200" cap="all" spc="200" err="1">
                <a:solidFill>
                  <a:srgbClr val="000000"/>
                </a:solidFill>
                <a:cs typeface="Calibri"/>
              </a:rPr>
              <a:t>Miyapuram</a:t>
            </a:r>
            <a:r>
              <a:rPr lang="en-US" sz="2200" cap="all" spc="200">
                <a:solidFill>
                  <a:srgbClr val="000000"/>
                </a:solidFill>
                <a:cs typeface="Calibri"/>
              </a:rPr>
              <a:t>, IIT Gandhinagar</a:t>
            </a:r>
          </a:p>
          <a:p>
            <a:pPr marL="0" indent="0">
              <a:spcBef>
                <a:spcPts val="0"/>
              </a:spcBef>
              <a:spcAft>
                <a:spcPts val="0"/>
              </a:spcAft>
              <a:buNone/>
            </a:pPr>
            <a:r>
              <a:rPr lang="en-US" sz="2200" cap="all" spc="200">
                <a:solidFill>
                  <a:srgbClr val="000000"/>
                </a:solidFill>
                <a:cs typeface="Calibri"/>
              </a:rPr>
              <a:t>James Derek Lomas, TU Delft</a:t>
            </a:r>
          </a:p>
          <a:p>
            <a:pPr>
              <a:buNone/>
            </a:pPr>
            <a:endParaRPr lang="en-US" sz="2200" cap="all" spc="200">
              <a:cs typeface="Calibri"/>
            </a:endParaRPr>
          </a:p>
        </p:txBody>
      </p:sp>
      <p:cxnSp>
        <p:nvCxnSpPr>
          <p:cNvPr id="48" name="Straight Connector 2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F1B49B-C261-AC59-0A73-09659BB0D4B2}"/>
              </a:ext>
            </a:extLst>
          </p:cNvPr>
          <p:cNvSpPr txBox="1"/>
          <p:nvPr/>
        </p:nvSpPr>
        <p:spPr>
          <a:xfrm>
            <a:off x="2146" y="6629288"/>
            <a:ext cx="2839791" cy="231641"/>
          </a:xfrm>
          <a:prstGeom prst="rect">
            <a:avLst/>
          </a:prstGeom>
        </p:spPr>
        <p:txBody>
          <a:bodyPr lIns="91440" tIns="45720" rIns="91440" bIns="45720" anchor="t">
            <a:noAutofit/>
          </a:bodyPr>
          <a:lstStyle/>
          <a:p>
            <a:r>
              <a:rPr lang="en-US" sz="900">
                <a:solidFill>
                  <a:srgbClr val="BFBFBF"/>
                </a:solidFill>
                <a:hlinkClick r:id="rId3">
                  <a:extLst>
                    <a:ext uri="{A12FA001-AC4F-418D-AE19-62706E023703}">
                      <ahyp:hlinkClr xmlns:ahyp="http://schemas.microsoft.com/office/drawing/2018/hyperlinkcolor" val="tx"/>
                    </a:ext>
                  </a:extLst>
                </a:hlinkClick>
              </a:rPr>
              <a:t>This Photo</a:t>
            </a:r>
            <a:r>
              <a:rPr lang="en-US" sz="900">
                <a:solidFill>
                  <a:srgbClr val="BFBFBF"/>
                </a:solidFill>
              </a:rPr>
              <a:t> by Unknown author is licensed under </a:t>
            </a:r>
            <a:r>
              <a:rPr lang="en-US" sz="900">
                <a:solidFill>
                  <a:srgbClr val="BFBFBF"/>
                </a:solidFill>
                <a:hlinkClick r:id="rId4">
                  <a:extLst>
                    <a:ext uri="{A12FA001-AC4F-418D-AE19-62706E023703}">
                      <ahyp:hlinkClr xmlns:ahyp="http://schemas.microsoft.com/office/drawing/2018/hyperlinkcolor" val="tx"/>
                    </a:ext>
                  </a:extLst>
                </a:hlinkClick>
              </a:rPr>
              <a:t>CC BY</a:t>
            </a:r>
            <a:r>
              <a:rPr lang="en-US" sz="900">
                <a:solidFill>
                  <a:srgbClr val="BFBFBF"/>
                </a:solidFill>
              </a:rPr>
              <a:t>.</a:t>
            </a:r>
            <a:endParaRPr lang="en-US" sz="900">
              <a:solidFill>
                <a:srgbClr val="BFBFBF"/>
              </a:solidFill>
              <a:ea typeface="Calibri"/>
              <a:cs typeface="Calibri"/>
            </a:endParaRPr>
          </a:p>
        </p:txBody>
      </p:sp>
      <p:pic>
        <p:nvPicPr>
          <p:cNvPr id="22" name="Picture 22" descr="A blue letter u on a black background&#10;&#10;Description automatically generated">
            <a:extLst>
              <a:ext uri="{FF2B5EF4-FFF2-40B4-BE49-F238E27FC236}">
                <a16:creationId xmlns:a16="http://schemas.microsoft.com/office/drawing/2014/main" id="{A97D14C0-937C-14C2-FEA1-7D23F0F31B3B}"/>
              </a:ext>
            </a:extLst>
          </p:cNvPr>
          <p:cNvPicPr>
            <a:picLocks noChangeAspect="1"/>
          </p:cNvPicPr>
          <p:nvPr/>
        </p:nvPicPr>
        <p:blipFill>
          <a:blip r:embed="rId5"/>
          <a:stretch>
            <a:fillRect/>
          </a:stretch>
        </p:blipFill>
        <p:spPr>
          <a:xfrm>
            <a:off x="498344" y="498897"/>
            <a:ext cx="1214323" cy="719111"/>
          </a:xfrm>
          <a:prstGeom prst="rect">
            <a:avLst/>
          </a:prstGeom>
        </p:spPr>
      </p:pic>
      <p:pic>
        <p:nvPicPr>
          <p:cNvPr id="23" name="Picture 24" descr="A logo with text and a star&#10;&#10;Description automatically generated">
            <a:extLst>
              <a:ext uri="{FF2B5EF4-FFF2-40B4-BE49-F238E27FC236}">
                <a16:creationId xmlns:a16="http://schemas.microsoft.com/office/drawing/2014/main" id="{9D60ED66-D739-0B63-0B59-829A34E83E28}"/>
              </a:ext>
            </a:extLst>
          </p:cNvPr>
          <p:cNvPicPr>
            <a:picLocks noChangeAspect="1"/>
          </p:cNvPicPr>
          <p:nvPr/>
        </p:nvPicPr>
        <p:blipFill>
          <a:blip r:embed="rId6"/>
          <a:stretch>
            <a:fillRect/>
          </a:stretch>
        </p:blipFill>
        <p:spPr>
          <a:xfrm>
            <a:off x="5305901" y="101493"/>
            <a:ext cx="1584102" cy="1556431"/>
          </a:xfrm>
          <a:prstGeom prst="rect">
            <a:avLst/>
          </a:prstGeom>
        </p:spPr>
      </p:pic>
      <p:sp>
        <p:nvSpPr>
          <p:cNvPr id="5" name="Slide Number Placeholder 3">
            <a:extLst>
              <a:ext uri="{FF2B5EF4-FFF2-40B4-BE49-F238E27FC236}">
                <a16:creationId xmlns:a16="http://schemas.microsoft.com/office/drawing/2014/main" id="{FE5D5039-2E5C-AD94-BD00-1598366567C0}"/>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A98EE3D-8CD1-4C3F-BD1C-C98C9596463C}" type="slidenum">
              <a:rPr lang="en-US" smtClean="0"/>
              <a:pPr>
                <a:spcAft>
                  <a:spcPts val="600"/>
                </a:spcAft>
              </a:pPr>
              <a:t>1</a:t>
            </a:fld>
            <a:endParaRPr lang="en-US"/>
          </a:p>
        </p:txBody>
      </p:sp>
      <p:pic>
        <p:nvPicPr>
          <p:cNvPr id="2" name="Picture 6" descr="A logo with a brain and text&#10;&#10;Description automatically generated">
            <a:extLst>
              <a:ext uri="{FF2B5EF4-FFF2-40B4-BE49-F238E27FC236}">
                <a16:creationId xmlns:a16="http://schemas.microsoft.com/office/drawing/2014/main" id="{0E9AF3C9-B014-5ED5-E841-03B730F45706}"/>
              </a:ext>
            </a:extLst>
          </p:cNvPr>
          <p:cNvPicPr>
            <a:picLocks noChangeAspect="1"/>
          </p:cNvPicPr>
          <p:nvPr/>
        </p:nvPicPr>
        <p:blipFill rotWithShape="1">
          <a:blip r:embed="rId7"/>
          <a:srcRect l="14801" t="10791" r="14035" b="13899"/>
          <a:stretch/>
        </p:blipFill>
        <p:spPr>
          <a:xfrm>
            <a:off x="10572995" y="187036"/>
            <a:ext cx="1308919" cy="1383081"/>
          </a:xfrm>
          <a:prstGeom prst="rect">
            <a:avLst/>
          </a:prstGeom>
        </p:spPr>
      </p:pic>
    </p:spTree>
    <p:extLst>
      <p:ext uri="{BB962C8B-B14F-4D97-AF65-F5344CB8AC3E}">
        <p14:creationId xmlns:p14="http://schemas.microsoft.com/office/powerpoint/2010/main" val="13193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7AA937B-EEA5-624B-8892-4B8B31EF0F5F}"/>
              </a:ext>
            </a:extLst>
          </p:cNvPr>
          <p:cNvSpPr txBox="1">
            <a:spLocks/>
          </p:cNvSpPr>
          <p:nvPr/>
        </p:nvSpPr>
        <p:spPr>
          <a:xfrm>
            <a:off x="633999" y="4550230"/>
            <a:ext cx="10909073" cy="9579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Model Type</a:t>
            </a:r>
            <a:endParaRPr lang="en-US" sz="5600">
              <a:solidFill>
                <a:schemeClr val="tx1">
                  <a:lumMod val="85000"/>
                  <a:lumOff val="15000"/>
                </a:schemeClr>
              </a:solidFill>
              <a:ea typeface="Calibri Light"/>
              <a:cs typeface="Calibri Light"/>
            </a:endParaRPr>
          </a:p>
        </p:txBody>
      </p:sp>
      <p:cxnSp>
        <p:nvCxnSpPr>
          <p:cNvPr id="43" name="Straight Connector 42">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9DA30127-5D31-14EA-F31E-49C01E3E77EB}"/>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dirty="0" smtClean="0"/>
              <a:pPr>
                <a:spcAft>
                  <a:spcPts val="600"/>
                </a:spcAft>
              </a:pPr>
              <a:t>10</a:t>
            </a:fld>
            <a:endParaRPr lang="en-US"/>
          </a:p>
        </p:txBody>
      </p:sp>
      <p:pic>
        <p:nvPicPr>
          <p:cNvPr id="11" name="Picture 13" descr="A cartoon of a child wearing headphones&#10;&#10;Description automatically generated">
            <a:extLst>
              <a:ext uri="{FF2B5EF4-FFF2-40B4-BE49-F238E27FC236}">
                <a16:creationId xmlns:a16="http://schemas.microsoft.com/office/drawing/2014/main" id="{79FEDBD6-B722-5609-FE0F-896C38BCDCD7}"/>
              </a:ext>
            </a:extLst>
          </p:cNvPr>
          <p:cNvPicPr>
            <a:picLocks noChangeAspect="1"/>
          </p:cNvPicPr>
          <p:nvPr/>
        </p:nvPicPr>
        <p:blipFill>
          <a:blip r:embed="rId2"/>
          <a:stretch>
            <a:fillRect/>
          </a:stretch>
        </p:blipFill>
        <p:spPr>
          <a:xfrm>
            <a:off x="3684566" y="1720538"/>
            <a:ext cx="1647825" cy="1962150"/>
          </a:xfrm>
          <a:prstGeom prst="rect">
            <a:avLst/>
          </a:prstGeom>
        </p:spPr>
      </p:pic>
      <p:pic>
        <p:nvPicPr>
          <p:cNvPr id="14" name="Picture 14" descr="A cartoon of a child wearing headphones&#10;&#10;Description automatically generated">
            <a:extLst>
              <a:ext uri="{FF2B5EF4-FFF2-40B4-BE49-F238E27FC236}">
                <a16:creationId xmlns:a16="http://schemas.microsoft.com/office/drawing/2014/main" id="{96FE309A-3EB3-D642-57C2-27023EB4B851}"/>
              </a:ext>
            </a:extLst>
          </p:cNvPr>
          <p:cNvPicPr>
            <a:picLocks noChangeAspect="1"/>
          </p:cNvPicPr>
          <p:nvPr/>
        </p:nvPicPr>
        <p:blipFill>
          <a:blip r:embed="rId3"/>
          <a:stretch>
            <a:fillRect/>
          </a:stretch>
        </p:blipFill>
        <p:spPr>
          <a:xfrm>
            <a:off x="6821779" y="1670229"/>
            <a:ext cx="1724025" cy="2009775"/>
          </a:xfrm>
          <a:prstGeom prst="rect">
            <a:avLst/>
          </a:prstGeom>
        </p:spPr>
      </p:pic>
      <p:pic>
        <p:nvPicPr>
          <p:cNvPr id="15" name="Picture 15" descr="A cartoon of a child wearing headphones&#10;&#10;Description automatically generated">
            <a:extLst>
              <a:ext uri="{FF2B5EF4-FFF2-40B4-BE49-F238E27FC236}">
                <a16:creationId xmlns:a16="http://schemas.microsoft.com/office/drawing/2014/main" id="{7383E78F-C3F9-F6B9-10CB-145C9AEF83AA}"/>
              </a:ext>
            </a:extLst>
          </p:cNvPr>
          <p:cNvPicPr>
            <a:picLocks noChangeAspect="1"/>
          </p:cNvPicPr>
          <p:nvPr/>
        </p:nvPicPr>
        <p:blipFill>
          <a:blip r:embed="rId4"/>
          <a:stretch>
            <a:fillRect/>
          </a:stretch>
        </p:blipFill>
        <p:spPr>
          <a:xfrm>
            <a:off x="718400" y="1716512"/>
            <a:ext cx="1647825" cy="1962150"/>
          </a:xfrm>
          <a:prstGeom prst="rect">
            <a:avLst/>
          </a:prstGeom>
        </p:spPr>
      </p:pic>
      <p:pic>
        <p:nvPicPr>
          <p:cNvPr id="16" name="Picture 16" descr="A cartoon of a child wearing headphones&#10;&#10;Description automatically generated">
            <a:extLst>
              <a:ext uri="{FF2B5EF4-FFF2-40B4-BE49-F238E27FC236}">
                <a16:creationId xmlns:a16="http://schemas.microsoft.com/office/drawing/2014/main" id="{E5146C2F-D86F-5F91-05B1-56559E272B1B}"/>
              </a:ext>
            </a:extLst>
          </p:cNvPr>
          <p:cNvPicPr>
            <a:picLocks noChangeAspect="1"/>
          </p:cNvPicPr>
          <p:nvPr/>
        </p:nvPicPr>
        <p:blipFill>
          <a:blip r:embed="rId4"/>
          <a:stretch>
            <a:fillRect/>
          </a:stretch>
        </p:blipFill>
        <p:spPr>
          <a:xfrm>
            <a:off x="9736965" y="1730598"/>
            <a:ext cx="1647825" cy="1962150"/>
          </a:xfrm>
          <a:prstGeom prst="rect">
            <a:avLst/>
          </a:prstGeom>
        </p:spPr>
      </p:pic>
      <p:cxnSp>
        <p:nvCxnSpPr>
          <p:cNvPr id="17" name="Straight Arrow Connector 16">
            <a:extLst>
              <a:ext uri="{FF2B5EF4-FFF2-40B4-BE49-F238E27FC236}">
                <a16:creationId xmlns:a16="http://schemas.microsoft.com/office/drawing/2014/main" id="{C06C3BE7-482F-2AA2-17F6-8CBB08EAFD3D}"/>
              </a:ext>
            </a:extLst>
          </p:cNvPr>
          <p:cNvCxnSpPr/>
          <p:nvPr/>
        </p:nvCxnSpPr>
        <p:spPr>
          <a:xfrm flipH="1">
            <a:off x="6091708" y="2113208"/>
            <a:ext cx="8585" cy="1354427"/>
          </a:xfrm>
          <a:prstGeom prst="straightConnector1">
            <a:avLst/>
          </a:prstGeom>
        </p:spPr>
        <p:style>
          <a:lnRef idx="1">
            <a:schemeClr val="dk1"/>
          </a:lnRef>
          <a:fillRef idx="0">
            <a:schemeClr val="dk1"/>
          </a:fillRef>
          <a:effectRef idx="0">
            <a:schemeClr val="dk1"/>
          </a:effectRef>
          <a:fontRef idx="minor">
            <a:schemeClr val="tx1"/>
          </a:fontRef>
        </p:style>
      </p:cxnSp>
      <p:pic>
        <p:nvPicPr>
          <p:cNvPr id="21" name="Picture 29" descr="Team Work Icon · Free image on Pixabay">
            <a:extLst>
              <a:ext uri="{FF2B5EF4-FFF2-40B4-BE49-F238E27FC236}">
                <a16:creationId xmlns:a16="http://schemas.microsoft.com/office/drawing/2014/main" id="{3638670B-4D18-0167-19CC-732E3ED4A435}"/>
              </a:ext>
            </a:extLst>
          </p:cNvPr>
          <p:cNvPicPr>
            <a:picLocks noChangeAspect="1"/>
          </p:cNvPicPr>
          <p:nvPr/>
        </p:nvPicPr>
        <p:blipFill rotWithShape="1">
          <a:blip r:embed="rId5"/>
          <a:srcRect l="23529" t="18403" r="24706" b="18750"/>
          <a:stretch/>
        </p:blipFill>
        <p:spPr>
          <a:xfrm>
            <a:off x="2502794" y="2133727"/>
            <a:ext cx="947788" cy="1155203"/>
          </a:xfrm>
          <a:prstGeom prst="rect">
            <a:avLst/>
          </a:prstGeom>
        </p:spPr>
      </p:pic>
      <p:pic>
        <p:nvPicPr>
          <p:cNvPr id="23" name="Picture 29" descr="Team Work Icon · Free image on Pixabay">
            <a:extLst>
              <a:ext uri="{FF2B5EF4-FFF2-40B4-BE49-F238E27FC236}">
                <a16:creationId xmlns:a16="http://schemas.microsoft.com/office/drawing/2014/main" id="{6112B491-2A6E-3113-4D03-EF06B1FC5050}"/>
              </a:ext>
            </a:extLst>
          </p:cNvPr>
          <p:cNvPicPr>
            <a:picLocks noChangeAspect="1"/>
          </p:cNvPicPr>
          <p:nvPr/>
        </p:nvPicPr>
        <p:blipFill rotWithShape="1">
          <a:blip r:embed="rId5"/>
          <a:srcRect l="23529" t="18403" r="24706" b="18750"/>
          <a:stretch/>
        </p:blipFill>
        <p:spPr>
          <a:xfrm>
            <a:off x="8588061" y="2133727"/>
            <a:ext cx="947788" cy="1155203"/>
          </a:xfrm>
          <a:prstGeom prst="rect">
            <a:avLst/>
          </a:prstGeom>
        </p:spPr>
      </p:pic>
      <p:sp>
        <p:nvSpPr>
          <p:cNvPr id="31" name="TextBox 30">
            <a:extLst>
              <a:ext uri="{FF2B5EF4-FFF2-40B4-BE49-F238E27FC236}">
                <a16:creationId xmlns:a16="http://schemas.microsoft.com/office/drawing/2014/main" id="{8E92F25B-86D9-07C3-E0EA-0C9EBAC76147}"/>
              </a:ext>
            </a:extLst>
          </p:cNvPr>
          <p:cNvSpPr txBox="1"/>
          <p:nvPr/>
        </p:nvSpPr>
        <p:spPr>
          <a:xfrm>
            <a:off x="858214" y="490323"/>
            <a:ext cx="4041053" cy="3016668"/>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a:lnSpc>
                <a:spcPct val="90000"/>
              </a:lnSpc>
              <a:spcAft>
                <a:spcPts val="600"/>
              </a:spcAft>
            </a:pPr>
            <a:endParaRPr lang="en-US">
              <a:solidFill>
                <a:schemeClr val="tx1">
                  <a:lumMod val="75000"/>
                  <a:lumOff val="25000"/>
                </a:schemeClr>
              </a:solidFill>
              <a:ea typeface="Calibri" panose="020F0502020204030204"/>
              <a:cs typeface="Calibri" panose="020F0502020204030204"/>
            </a:endParaRPr>
          </a:p>
          <a:p>
            <a:pPr>
              <a:lnSpc>
                <a:spcPct val="90000"/>
              </a:lnSpc>
              <a:spcAft>
                <a:spcPts val="600"/>
              </a:spcAft>
            </a:pPr>
            <a:endParaRPr lang="en-US">
              <a:solidFill>
                <a:schemeClr val="tx1">
                  <a:lumMod val="75000"/>
                  <a:lumOff val="25000"/>
                </a:schemeClr>
              </a:solidFill>
              <a:ea typeface="Calibri" panose="020F0502020204030204"/>
              <a:cs typeface="Calibri" panose="020F0502020204030204"/>
            </a:endParaRPr>
          </a:p>
        </p:txBody>
      </p:sp>
      <p:sp>
        <p:nvSpPr>
          <p:cNvPr id="34" name="TextBox 33">
            <a:extLst>
              <a:ext uri="{FF2B5EF4-FFF2-40B4-BE49-F238E27FC236}">
                <a16:creationId xmlns:a16="http://schemas.microsoft.com/office/drawing/2014/main" id="{4A391B79-EBB4-624F-D1E1-66A6E5AF4821}"/>
              </a:ext>
            </a:extLst>
          </p:cNvPr>
          <p:cNvSpPr txBox="1"/>
          <p:nvPr/>
        </p:nvSpPr>
        <p:spPr>
          <a:xfrm>
            <a:off x="783088" y="608379"/>
            <a:ext cx="4706460" cy="687739"/>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Autofit/>
          </a:bodyPr>
          <a:lstStyle/>
          <a:p>
            <a:pPr algn="ctr">
              <a:lnSpc>
                <a:spcPct val="90000"/>
              </a:lnSpc>
              <a:spcAft>
                <a:spcPts val="600"/>
              </a:spcAft>
            </a:pPr>
            <a:r>
              <a:rPr lang="en-US" sz="2200">
                <a:solidFill>
                  <a:schemeClr val="tx1">
                    <a:lumMod val="75000"/>
                    <a:lumOff val="25000"/>
                  </a:schemeClr>
                </a:solidFill>
                <a:ea typeface="Calibri" panose="020F0502020204030204"/>
                <a:cs typeface="Calibri" panose="020F0502020204030204"/>
              </a:rPr>
              <a:t>Individual Experience: </a:t>
            </a:r>
          </a:p>
          <a:p>
            <a:pPr algn="ctr">
              <a:lnSpc>
                <a:spcPct val="90000"/>
              </a:lnSpc>
              <a:spcAft>
                <a:spcPts val="600"/>
              </a:spcAft>
            </a:pPr>
            <a:r>
              <a:rPr lang="en-US" sz="2200">
                <a:solidFill>
                  <a:schemeClr val="tx1">
                    <a:lumMod val="75000"/>
                    <a:lumOff val="25000"/>
                  </a:schemeClr>
                </a:solidFill>
                <a:ea typeface="Calibri" panose="020F0502020204030204"/>
                <a:cs typeface="Calibri" panose="020F0502020204030204"/>
              </a:rPr>
              <a:t>Within – subject or Personalized Model </a:t>
            </a:r>
          </a:p>
        </p:txBody>
      </p:sp>
      <p:sp>
        <p:nvSpPr>
          <p:cNvPr id="38" name="TextBox 37">
            <a:extLst>
              <a:ext uri="{FF2B5EF4-FFF2-40B4-BE49-F238E27FC236}">
                <a16:creationId xmlns:a16="http://schemas.microsoft.com/office/drawing/2014/main" id="{40D8BDAE-5D90-ABD3-415F-D75311D1E121}"/>
              </a:ext>
            </a:extLst>
          </p:cNvPr>
          <p:cNvSpPr txBox="1"/>
          <p:nvPr/>
        </p:nvSpPr>
        <p:spPr>
          <a:xfrm>
            <a:off x="6642975" y="608379"/>
            <a:ext cx="4481080" cy="687739"/>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Autofit/>
          </a:bodyPr>
          <a:lstStyle/>
          <a:p>
            <a:pPr algn="ctr">
              <a:lnSpc>
                <a:spcPct val="90000"/>
              </a:lnSpc>
              <a:spcAft>
                <a:spcPts val="600"/>
              </a:spcAft>
            </a:pPr>
            <a:r>
              <a:rPr lang="en-US" sz="2200">
                <a:solidFill>
                  <a:schemeClr val="tx1">
                    <a:lumMod val="75000"/>
                    <a:lumOff val="25000"/>
                  </a:schemeClr>
                </a:solidFill>
                <a:ea typeface="Calibri" panose="020F0502020204030204"/>
                <a:cs typeface="Calibri" panose="020F0502020204030204"/>
              </a:rPr>
              <a:t>Shared Experience: </a:t>
            </a:r>
          </a:p>
          <a:p>
            <a:pPr algn="ctr">
              <a:lnSpc>
                <a:spcPct val="90000"/>
              </a:lnSpc>
              <a:spcAft>
                <a:spcPts val="600"/>
              </a:spcAft>
            </a:pPr>
            <a:r>
              <a:rPr lang="en-US" sz="2200">
                <a:solidFill>
                  <a:schemeClr val="tx1">
                    <a:lumMod val="75000"/>
                    <a:lumOff val="25000"/>
                  </a:schemeClr>
                </a:solidFill>
                <a:ea typeface="Calibri" panose="020F0502020204030204"/>
                <a:cs typeface="Calibri" panose="020F0502020204030204"/>
              </a:rPr>
              <a:t>Cross– subject or Generalized Model </a:t>
            </a:r>
          </a:p>
        </p:txBody>
      </p:sp>
      <p:sp>
        <p:nvSpPr>
          <p:cNvPr id="44" name="TextBox 43">
            <a:extLst>
              <a:ext uri="{FF2B5EF4-FFF2-40B4-BE49-F238E27FC236}">
                <a16:creationId xmlns:a16="http://schemas.microsoft.com/office/drawing/2014/main" id="{558082C3-26A9-9674-3632-41B5E7DD540C}"/>
              </a:ext>
            </a:extLst>
          </p:cNvPr>
          <p:cNvSpPr txBox="1"/>
          <p:nvPr/>
        </p:nvSpPr>
        <p:spPr>
          <a:xfrm>
            <a:off x="778098" y="3847563"/>
            <a:ext cx="1515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Train</a:t>
            </a:r>
            <a:endParaRPr lang="en-US"/>
          </a:p>
        </p:txBody>
      </p:sp>
      <p:sp>
        <p:nvSpPr>
          <p:cNvPr id="46" name="TextBox 45">
            <a:extLst>
              <a:ext uri="{FF2B5EF4-FFF2-40B4-BE49-F238E27FC236}">
                <a16:creationId xmlns:a16="http://schemas.microsoft.com/office/drawing/2014/main" id="{9AEF70C0-8911-5E45-253E-721486C692BA}"/>
              </a:ext>
            </a:extLst>
          </p:cNvPr>
          <p:cNvSpPr txBox="1"/>
          <p:nvPr/>
        </p:nvSpPr>
        <p:spPr>
          <a:xfrm>
            <a:off x="3750971" y="3847562"/>
            <a:ext cx="1515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Test</a:t>
            </a:r>
            <a:endParaRPr lang="en-US"/>
          </a:p>
        </p:txBody>
      </p:sp>
      <p:sp>
        <p:nvSpPr>
          <p:cNvPr id="47" name="TextBox 46">
            <a:extLst>
              <a:ext uri="{FF2B5EF4-FFF2-40B4-BE49-F238E27FC236}">
                <a16:creationId xmlns:a16="http://schemas.microsoft.com/office/drawing/2014/main" id="{F55E82C1-6247-6F83-5992-A3EA330DA28C}"/>
              </a:ext>
            </a:extLst>
          </p:cNvPr>
          <p:cNvSpPr txBox="1"/>
          <p:nvPr/>
        </p:nvSpPr>
        <p:spPr>
          <a:xfrm>
            <a:off x="6917027" y="3847563"/>
            <a:ext cx="1515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Train</a:t>
            </a:r>
            <a:endParaRPr lang="en-US"/>
          </a:p>
        </p:txBody>
      </p:sp>
      <p:sp>
        <p:nvSpPr>
          <p:cNvPr id="48" name="TextBox 47">
            <a:extLst>
              <a:ext uri="{FF2B5EF4-FFF2-40B4-BE49-F238E27FC236}">
                <a16:creationId xmlns:a16="http://schemas.microsoft.com/office/drawing/2014/main" id="{0CD31A42-C31E-C041-376C-5FFF95E939AF}"/>
              </a:ext>
            </a:extLst>
          </p:cNvPr>
          <p:cNvSpPr txBox="1"/>
          <p:nvPr/>
        </p:nvSpPr>
        <p:spPr>
          <a:xfrm>
            <a:off x="9804041" y="3847563"/>
            <a:ext cx="1515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Test</a:t>
            </a:r>
            <a:endParaRPr lang="en-US"/>
          </a:p>
        </p:txBody>
      </p:sp>
    </p:spTree>
    <p:extLst>
      <p:ext uri="{BB962C8B-B14F-4D97-AF65-F5344CB8AC3E}">
        <p14:creationId xmlns:p14="http://schemas.microsoft.com/office/powerpoint/2010/main" val="179378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A30127-5D31-14EA-F31E-49C01E3E77EB}"/>
              </a:ext>
            </a:extLst>
          </p:cNvPr>
          <p:cNvSpPr>
            <a:spLocks noGrp="1"/>
          </p:cNvSpPr>
          <p:nvPr>
            <p:ph type="sldNum" sz="quarter" idx="12"/>
          </p:nvPr>
        </p:nvSpPr>
        <p:spPr/>
        <p:txBody>
          <a:bodyPr/>
          <a:lstStyle/>
          <a:p>
            <a:fld id="{3A98EE3D-8CD1-4C3F-BD1C-C98C9596463C}" type="slidenum">
              <a:rPr lang="en-US" sz="1400" dirty="0" smtClean="0"/>
              <a:t>11</a:t>
            </a:fld>
            <a:endParaRPr lang="en-US" sz="1400">
              <a:ea typeface="Calibri"/>
              <a:cs typeface="Calibri"/>
            </a:endParaRPr>
          </a:p>
        </p:txBody>
      </p:sp>
      <p:sp>
        <p:nvSpPr>
          <p:cNvPr id="6" name="TextBox 5">
            <a:extLst>
              <a:ext uri="{FF2B5EF4-FFF2-40B4-BE49-F238E27FC236}">
                <a16:creationId xmlns:a16="http://schemas.microsoft.com/office/drawing/2014/main" id="{3093810F-4600-5F9C-B745-A65CD2FDEE0D}"/>
              </a:ext>
            </a:extLst>
          </p:cNvPr>
          <p:cNvSpPr txBox="1"/>
          <p:nvPr/>
        </p:nvSpPr>
        <p:spPr>
          <a:xfrm>
            <a:off x="3464717" y="5347100"/>
            <a:ext cx="85778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Fig 5: The different CNN architectures used for EEG data classification. </a:t>
            </a:r>
            <a:endParaRPr lang="en-US" sz="1600">
              <a:cs typeface="Calibri"/>
            </a:endParaRPr>
          </a:p>
        </p:txBody>
      </p:sp>
      <p:pic>
        <p:nvPicPr>
          <p:cNvPr id="7" name="Picture 7" descr="Diagram&#10;&#10;Description automatically generated">
            <a:extLst>
              <a:ext uri="{FF2B5EF4-FFF2-40B4-BE49-F238E27FC236}">
                <a16:creationId xmlns:a16="http://schemas.microsoft.com/office/drawing/2014/main" id="{E7AD85E1-05E5-C331-75E8-0B1D1992C0E9}"/>
              </a:ext>
            </a:extLst>
          </p:cNvPr>
          <p:cNvPicPr>
            <a:picLocks noChangeAspect="1"/>
          </p:cNvPicPr>
          <p:nvPr/>
        </p:nvPicPr>
        <p:blipFill>
          <a:blip r:embed="rId2"/>
          <a:stretch>
            <a:fillRect/>
          </a:stretch>
        </p:blipFill>
        <p:spPr>
          <a:xfrm>
            <a:off x="3717923" y="653077"/>
            <a:ext cx="8054945" cy="4583632"/>
          </a:xfrm>
          <a:prstGeom prst="rect">
            <a:avLst/>
          </a:prstGeom>
        </p:spPr>
      </p:pic>
      <p:sp>
        <p:nvSpPr>
          <p:cNvPr id="4" name="TextBox 3">
            <a:extLst>
              <a:ext uri="{FF2B5EF4-FFF2-40B4-BE49-F238E27FC236}">
                <a16:creationId xmlns:a16="http://schemas.microsoft.com/office/drawing/2014/main" id="{B93D3A2E-4F4C-EC73-3F5D-42DFF735D4D5}"/>
              </a:ext>
            </a:extLst>
          </p:cNvPr>
          <p:cNvSpPr txBox="1"/>
          <p:nvPr/>
        </p:nvSpPr>
        <p:spPr>
          <a:xfrm>
            <a:off x="803452" y="5926986"/>
            <a:ext cx="8533396"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900" err="1">
                <a:ea typeface="+mn-lt"/>
                <a:cs typeface="+mn-lt"/>
              </a:rPr>
              <a:t>Lawhern</a:t>
            </a:r>
            <a:r>
              <a:rPr lang="en-US" sz="900" dirty="0">
                <a:ea typeface="+mn-lt"/>
                <a:cs typeface="+mn-lt"/>
              </a:rPr>
              <a:t>, V. J. et al. </a:t>
            </a:r>
            <a:r>
              <a:rPr lang="en-US" sz="900" err="1">
                <a:ea typeface="+mn-lt"/>
                <a:cs typeface="+mn-lt"/>
              </a:rPr>
              <a:t>EEGNet</a:t>
            </a:r>
            <a:r>
              <a:rPr lang="en-US" sz="900" dirty="0">
                <a:ea typeface="+mn-lt"/>
                <a:cs typeface="+mn-lt"/>
              </a:rPr>
              <a:t>: a compact convolutional neural network for EEG-based brain–computer interfaces. Journal of Neural Engineering 15, 056013</a:t>
            </a:r>
          </a:p>
          <a:p>
            <a:pPr marL="228600" indent="-228600">
              <a:buAutoNum type="arabicPeriod"/>
            </a:pPr>
            <a:r>
              <a:rPr lang="en-US" sz="900" err="1">
                <a:ea typeface="+mn-lt"/>
                <a:cs typeface="+mn-lt"/>
              </a:rPr>
              <a:t>Waytowich</a:t>
            </a:r>
            <a:r>
              <a:rPr lang="en-US" sz="900" dirty="0">
                <a:ea typeface="+mn-lt"/>
                <a:cs typeface="+mn-lt"/>
              </a:rPr>
              <a:t>, N. et al. Compact convolutional neural networks for classification of asynchronous steady-state visual evoked potentials. Journal of Neural Engineering 15, 066031</a:t>
            </a:r>
          </a:p>
          <a:p>
            <a:pPr marL="228600" indent="-228600">
              <a:buAutoNum type="arabicPeriod"/>
            </a:pPr>
            <a:r>
              <a:rPr lang="en-US" sz="900" dirty="0">
                <a:ea typeface="+mn-lt"/>
                <a:cs typeface="+mn-lt"/>
              </a:rPr>
              <a:t>Tibor, S. R. et al. Deep learning with convolutional neural networks for EEG decoding </a:t>
            </a:r>
            <a:r>
              <a:rPr lang="en-US" sz="900" err="1">
                <a:ea typeface="+mn-lt"/>
                <a:cs typeface="+mn-lt"/>
              </a:rPr>
              <a:t>andvisualization</a:t>
            </a:r>
            <a:r>
              <a:rPr lang="en-US" sz="900" dirty="0">
                <a:ea typeface="+mn-lt"/>
                <a:cs typeface="+mn-lt"/>
              </a:rPr>
              <a:t>. Human Brain Mapping 38, 5391–5420</a:t>
            </a:r>
            <a:endParaRPr lang="en-US" sz="900" dirty="0">
              <a:ea typeface="Calibri"/>
              <a:cs typeface="Calibri"/>
            </a:endParaRPr>
          </a:p>
        </p:txBody>
      </p:sp>
      <p:sp>
        <p:nvSpPr>
          <p:cNvPr id="5" name="Title 1">
            <a:extLst>
              <a:ext uri="{FF2B5EF4-FFF2-40B4-BE49-F238E27FC236}">
                <a16:creationId xmlns:a16="http://schemas.microsoft.com/office/drawing/2014/main" id="{27AA937B-EEA5-624B-8892-4B8B31EF0F5F}"/>
              </a:ext>
            </a:extLst>
          </p:cNvPr>
          <p:cNvSpPr txBox="1">
            <a:spLocks/>
          </p:cNvSpPr>
          <p:nvPr/>
        </p:nvSpPr>
        <p:spPr>
          <a:xfrm>
            <a:off x="217224" y="2154040"/>
            <a:ext cx="3608231" cy="17297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a:t>Classification Methodology</a:t>
            </a:r>
          </a:p>
        </p:txBody>
      </p:sp>
    </p:spTree>
    <p:extLst>
      <p:ext uri="{BB962C8B-B14F-4D97-AF65-F5344CB8AC3E}">
        <p14:creationId xmlns:p14="http://schemas.microsoft.com/office/powerpoint/2010/main" val="245630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4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sheet music">
            <a:extLst>
              <a:ext uri="{FF2B5EF4-FFF2-40B4-BE49-F238E27FC236}">
                <a16:creationId xmlns:a16="http://schemas.microsoft.com/office/drawing/2014/main" id="{7811A124-8912-CA2A-A816-4E18404DB8F0}"/>
              </a:ext>
            </a:extLst>
          </p:cNvPr>
          <p:cNvPicPr>
            <a:picLocks noChangeAspect="1"/>
          </p:cNvPicPr>
          <p:nvPr/>
        </p:nvPicPr>
        <p:blipFill rotWithShape="1">
          <a:blip r:embed="rId2"/>
          <a:srcRect t="7533" b="8197"/>
          <a:stretch/>
        </p:blipFill>
        <p:spPr>
          <a:xfrm>
            <a:off x="1" y="10"/>
            <a:ext cx="12191999" cy="6857990"/>
          </a:xfrm>
          <a:prstGeom prst="rect">
            <a:avLst/>
          </a:prstGeom>
        </p:spPr>
      </p:pic>
      <p:sp>
        <p:nvSpPr>
          <p:cNvPr id="53" name="Rectangle 52">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60448-51D4-C651-A616-124173262147}"/>
              </a:ext>
            </a:extLst>
          </p:cNvPr>
          <p:cNvSpPr>
            <a:spLocks noGrp="1"/>
          </p:cNvSpPr>
          <p:nvPr>
            <p:ph type="title"/>
          </p:nvPr>
        </p:nvSpPr>
        <p:spPr>
          <a:xfrm>
            <a:off x="735791" y="3331444"/>
            <a:ext cx="6470692" cy="1229306"/>
          </a:xfrm>
        </p:spPr>
        <p:txBody>
          <a:bodyPr vert="horz" lIns="91440" tIns="45720" rIns="91440" bIns="45720" rtlCol="0" anchor="b">
            <a:normAutofit/>
          </a:bodyPr>
          <a:lstStyle/>
          <a:p>
            <a:r>
              <a:rPr lang="en-US" sz="4000">
                <a:solidFill>
                  <a:schemeClr val="tx1"/>
                </a:solidFill>
              </a:rPr>
              <a:t>Experimental Results of Decoding Media Perception</a:t>
            </a:r>
          </a:p>
        </p:txBody>
      </p:sp>
      <p:cxnSp>
        <p:nvCxnSpPr>
          <p:cNvPr id="55" name="Straight Connector 5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57"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7B4DFA74-75A8-A1D1-A741-C1A2A043E1A4}"/>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dirty="0"/>
              <a:pPr>
                <a:spcAft>
                  <a:spcPts val="600"/>
                </a:spcAft>
              </a:pPr>
              <a:t>12</a:t>
            </a:fld>
            <a:endParaRPr lang="en-US"/>
          </a:p>
        </p:txBody>
      </p:sp>
    </p:spTree>
    <p:extLst>
      <p:ext uri="{BB962C8B-B14F-4D97-AF65-F5344CB8AC3E}">
        <p14:creationId xmlns:p14="http://schemas.microsoft.com/office/powerpoint/2010/main" val="3521796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AC3F1B-7A68-BF0B-CD7B-99D4E362D32B}"/>
              </a:ext>
            </a:extLst>
          </p:cNvPr>
          <p:cNvSpPr>
            <a:spLocks noGrp="1"/>
          </p:cNvSpPr>
          <p:nvPr>
            <p:ph type="sldNum" sz="quarter" idx="12"/>
          </p:nvPr>
        </p:nvSpPr>
        <p:spPr/>
        <p:txBody>
          <a:bodyPr/>
          <a:lstStyle/>
          <a:p>
            <a:pPr algn="r"/>
            <a:fld id="{3A98EE3D-8CD1-4C3F-BD1C-C98C9596463C}" type="slidenum">
              <a:rPr lang="en-US" sz="1400" dirty="0" smtClean="0"/>
              <a:pPr algn="r"/>
              <a:t>13</a:t>
            </a:fld>
            <a:endParaRPr lang="en-US" sz="1400">
              <a:ea typeface="Calibri"/>
              <a:cs typeface="Calibri"/>
            </a:endParaRPr>
          </a:p>
        </p:txBody>
      </p:sp>
      <p:pic>
        <p:nvPicPr>
          <p:cNvPr id="5" name="Picture 5" descr="Chart, bar chart&#10;&#10;Description automatically generated">
            <a:extLst>
              <a:ext uri="{FF2B5EF4-FFF2-40B4-BE49-F238E27FC236}">
                <a16:creationId xmlns:a16="http://schemas.microsoft.com/office/drawing/2014/main" id="{CC4A38F7-EEC3-6925-530F-669FC85926F6}"/>
              </a:ext>
            </a:extLst>
          </p:cNvPr>
          <p:cNvPicPr>
            <a:picLocks noChangeAspect="1"/>
          </p:cNvPicPr>
          <p:nvPr/>
        </p:nvPicPr>
        <p:blipFill>
          <a:blip r:embed="rId2"/>
          <a:stretch>
            <a:fillRect/>
          </a:stretch>
        </p:blipFill>
        <p:spPr>
          <a:xfrm>
            <a:off x="769582" y="1957831"/>
            <a:ext cx="4817059" cy="2944762"/>
          </a:xfrm>
          <a:prstGeom prst="rect">
            <a:avLst/>
          </a:prstGeom>
        </p:spPr>
      </p:pic>
      <p:pic>
        <p:nvPicPr>
          <p:cNvPr id="6" name="Picture 6" descr="Chart, bar chart&#10;&#10;Description automatically generated">
            <a:extLst>
              <a:ext uri="{FF2B5EF4-FFF2-40B4-BE49-F238E27FC236}">
                <a16:creationId xmlns:a16="http://schemas.microsoft.com/office/drawing/2014/main" id="{D23A36D7-B024-DA01-DAE3-6886B2A4AD70}"/>
              </a:ext>
            </a:extLst>
          </p:cNvPr>
          <p:cNvPicPr>
            <a:picLocks noChangeAspect="1"/>
          </p:cNvPicPr>
          <p:nvPr/>
        </p:nvPicPr>
        <p:blipFill>
          <a:blip r:embed="rId3"/>
          <a:stretch>
            <a:fillRect/>
          </a:stretch>
        </p:blipFill>
        <p:spPr>
          <a:xfrm>
            <a:off x="6610375" y="1960373"/>
            <a:ext cx="4674333" cy="2939677"/>
          </a:xfrm>
          <a:prstGeom prst="rect">
            <a:avLst/>
          </a:prstGeom>
        </p:spPr>
      </p:pic>
      <p:pic>
        <p:nvPicPr>
          <p:cNvPr id="7" name="Picture 7" descr="Text&#10;&#10;Description automatically generated">
            <a:extLst>
              <a:ext uri="{FF2B5EF4-FFF2-40B4-BE49-F238E27FC236}">
                <a16:creationId xmlns:a16="http://schemas.microsoft.com/office/drawing/2014/main" id="{7B456112-0980-0FD6-EA8B-A5AA16AECBBF}"/>
              </a:ext>
            </a:extLst>
          </p:cNvPr>
          <p:cNvPicPr>
            <a:picLocks noChangeAspect="1"/>
          </p:cNvPicPr>
          <p:nvPr/>
        </p:nvPicPr>
        <p:blipFill>
          <a:blip r:embed="rId4"/>
          <a:stretch>
            <a:fillRect/>
          </a:stretch>
        </p:blipFill>
        <p:spPr>
          <a:xfrm>
            <a:off x="1059357" y="151145"/>
            <a:ext cx="4247406" cy="1357744"/>
          </a:xfrm>
          <a:prstGeom prst="rect">
            <a:avLst/>
          </a:prstGeom>
        </p:spPr>
      </p:pic>
      <p:pic>
        <p:nvPicPr>
          <p:cNvPr id="8" name="Picture 8" descr="Text&#10;&#10;Description automatically generated">
            <a:extLst>
              <a:ext uri="{FF2B5EF4-FFF2-40B4-BE49-F238E27FC236}">
                <a16:creationId xmlns:a16="http://schemas.microsoft.com/office/drawing/2014/main" id="{670CA4C8-B9FF-88F4-FA4E-74D12C364B24}"/>
              </a:ext>
            </a:extLst>
          </p:cNvPr>
          <p:cNvPicPr>
            <a:picLocks noChangeAspect="1"/>
          </p:cNvPicPr>
          <p:nvPr/>
        </p:nvPicPr>
        <p:blipFill>
          <a:blip r:embed="rId5"/>
          <a:stretch>
            <a:fillRect/>
          </a:stretch>
        </p:blipFill>
        <p:spPr>
          <a:xfrm>
            <a:off x="6771360" y="99162"/>
            <a:ext cx="4346368" cy="1418170"/>
          </a:xfrm>
          <a:prstGeom prst="rect">
            <a:avLst/>
          </a:prstGeom>
        </p:spPr>
      </p:pic>
      <p:sp>
        <p:nvSpPr>
          <p:cNvPr id="12" name="Title 1">
            <a:extLst>
              <a:ext uri="{FF2B5EF4-FFF2-40B4-BE49-F238E27FC236}">
                <a16:creationId xmlns:a16="http://schemas.microsoft.com/office/drawing/2014/main" id="{AB45BEE6-12E4-7134-23B3-980E68EE00C5}"/>
              </a:ext>
            </a:extLst>
          </p:cNvPr>
          <p:cNvSpPr txBox="1">
            <a:spLocks/>
          </p:cNvSpPr>
          <p:nvPr/>
        </p:nvSpPr>
        <p:spPr>
          <a:xfrm>
            <a:off x="38187" y="5338401"/>
            <a:ext cx="10967563" cy="1240038"/>
          </a:xfrm>
          <a:prstGeom prst="rect">
            <a:avLst/>
          </a:prstGeom>
          <a:solidFill>
            <a:schemeClr val="tx1">
              <a:lumMod val="85000"/>
              <a:lumOff val="1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800">
                <a:solidFill>
                  <a:schemeClr val="bg1"/>
                </a:solidFill>
                <a:ea typeface="+mj-lt"/>
                <a:cs typeface="+mj-lt"/>
              </a:rPr>
              <a:t>Most efficient Time-window for Generalized and Personalized Model </a:t>
            </a:r>
            <a:endParaRPr lang="en-US" sz="3800">
              <a:solidFill>
                <a:schemeClr val="bg1"/>
              </a:solidFill>
              <a:cs typeface="Calibri Light"/>
            </a:endParaRPr>
          </a:p>
        </p:txBody>
      </p:sp>
      <p:sp>
        <p:nvSpPr>
          <p:cNvPr id="4" name="TextBox 3">
            <a:extLst>
              <a:ext uri="{FF2B5EF4-FFF2-40B4-BE49-F238E27FC236}">
                <a16:creationId xmlns:a16="http://schemas.microsoft.com/office/drawing/2014/main" id="{BD6B32A8-AA48-F91B-EA93-3EF26AAC0B25}"/>
              </a:ext>
            </a:extLst>
          </p:cNvPr>
          <p:cNvSpPr txBox="1"/>
          <p:nvPr/>
        </p:nvSpPr>
        <p:spPr>
          <a:xfrm>
            <a:off x="870871" y="1515691"/>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1:</a:t>
            </a:r>
            <a:r>
              <a:rPr lang="en-US" sz="1500">
                <a:ea typeface="+mn-lt"/>
                <a:cs typeface="+mn-lt"/>
              </a:rPr>
              <a:t> Accuracy for within subject classification</a:t>
            </a:r>
            <a:endParaRPr lang="en-US" sz="1500">
              <a:cs typeface="Calibri"/>
            </a:endParaRPr>
          </a:p>
        </p:txBody>
      </p:sp>
      <p:sp>
        <p:nvSpPr>
          <p:cNvPr id="10" name="TextBox 9">
            <a:extLst>
              <a:ext uri="{FF2B5EF4-FFF2-40B4-BE49-F238E27FC236}">
                <a16:creationId xmlns:a16="http://schemas.microsoft.com/office/drawing/2014/main" id="{4B9BF255-CF9F-C04C-D1BF-3B67C5465269}"/>
              </a:ext>
            </a:extLst>
          </p:cNvPr>
          <p:cNvSpPr txBox="1"/>
          <p:nvPr/>
        </p:nvSpPr>
        <p:spPr>
          <a:xfrm>
            <a:off x="6640299" y="1515691"/>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2:</a:t>
            </a:r>
            <a:r>
              <a:rPr lang="en-US" sz="1500">
                <a:ea typeface="+mn-lt"/>
                <a:cs typeface="+mn-lt"/>
              </a:rPr>
              <a:t> Accuracy for cross subject classification</a:t>
            </a:r>
            <a:endParaRPr lang="en-US" sz="1500">
              <a:cs typeface="Calibri"/>
            </a:endParaRPr>
          </a:p>
        </p:txBody>
      </p:sp>
      <p:sp>
        <p:nvSpPr>
          <p:cNvPr id="13" name="TextBox 12">
            <a:extLst>
              <a:ext uri="{FF2B5EF4-FFF2-40B4-BE49-F238E27FC236}">
                <a16:creationId xmlns:a16="http://schemas.microsoft.com/office/drawing/2014/main" id="{78BC9C6F-F1F0-792E-0B01-733E3C5A437D}"/>
              </a:ext>
            </a:extLst>
          </p:cNvPr>
          <p:cNvSpPr txBox="1"/>
          <p:nvPr/>
        </p:nvSpPr>
        <p:spPr>
          <a:xfrm>
            <a:off x="468099" y="4977348"/>
            <a:ext cx="11244325"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6:</a:t>
            </a:r>
            <a:r>
              <a:rPr lang="en-US" sz="1500">
                <a:ea typeface="+mn-lt"/>
                <a:cs typeface="+mn-lt"/>
              </a:rPr>
              <a:t> a) Within-Subject &amp; b) Cross-Subject Classification accuracies using different architectures on different sized time windows</a:t>
            </a:r>
            <a:endParaRPr lang="en-US" sz="1500">
              <a:cs typeface="Calibri"/>
            </a:endParaRPr>
          </a:p>
        </p:txBody>
      </p:sp>
    </p:spTree>
    <p:extLst>
      <p:ext uri="{BB962C8B-B14F-4D97-AF65-F5344CB8AC3E}">
        <p14:creationId xmlns:p14="http://schemas.microsoft.com/office/powerpoint/2010/main" val="24299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AC3F1B-7A68-BF0B-CD7B-99D4E362D32B}"/>
              </a:ext>
            </a:extLst>
          </p:cNvPr>
          <p:cNvSpPr>
            <a:spLocks noGrp="1"/>
          </p:cNvSpPr>
          <p:nvPr>
            <p:ph type="sldNum" sz="quarter" idx="12"/>
          </p:nvPr>
        </p:nvSpPr>
        <p:spPr/>
        <p:txBody>
          <a:bodyPr/>
          <a:lstStyle/>
          <a:p>
            <a:pPr algn="r"/>
            <a:fld id="{3A98EE3D-8CD1-4C3F-BD1C-C98C9596463C}" type="slidenum">
              <a:rPr lang="en-US" sz="1400" dirty="0" smtClean="0"/>
              <a:pPr algn="r"/>
              <a:t>14</a:t>
            </a:fld>
            <a:endParaRPr lang="en-US" sz="1400">
              <a:ea typeface="Calibri"/>
              <a:cs typeface="Calibri"/>
            </a:endParaRPr>
          </a:p>
        </p:txBody>
      </p:sp>
      <p:sp>
        <p:nvSpPr>
          <p:cNvPr id="12" name="Title 1">
            <a:extLst>
              <a:ext uri="{FF2B5EF4-FFF2-40B4-BE49-F238E27FC236}">
                <a16:creationId xmlns:a16="http://schemas.microsoft.com/office/drawing/2014/main" id="{AB45BEE6-12E4-7134-23B3-980E68EE00C5}"/>
              </a:ext>
            </a:extLst>
          </p:cNvPr>
          <p:cNvSpPr txBox="1">
            <a:spLocks/>
          </p:cNvSpPr>
          <p:nvPr/>
        </p:nvSpPr>
        <p:spPr>
          <a:xfrm>
            <a:off x="38187" y="5531584"/>
            <a:ext cx="10967563" cy="907334"/>
          </a:xfrm>
          <a:prstGeom prst="rect">
            <a:avLst/>
          </a:prstGeom>
          <a:solidFill>
            <a:schemeClr val="tx1">
              <a:lumMod val="85000"/>
              <a:lumOff val="1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800">
                <a:solidFill>
                  <a:schemeClr val="bg1"/>
                </a:solidFill>
                <a:ea typeface="+mj-lt"/>
                <a:cs typeface="+mj-lt"/>
              </a:rPr>
              <a:t>Within-subject and Cross-subject evaluation</a:t>
            </a:r>
            <a:endParaRPr lang="en-US" sz="3800">
              <a:solidFill>
                <a:schemeClr val="bg1"/>
              </a:solidFill>
              <a:cs typeface="Calibri Light"/>
            </a:endParaRPr>
          </a:p>
        </p:txBody>
      </p:sp>
      <p:pic>
        <p:nvPicPr>
          <p:cNvPr id="2" name="Picture 3" descr="Text&#10;&#10;Description automatically generated">
            <a:extLst>
              <a:ext uri="{FF2B5EF4-FFF2-40B4-BE49-F238E27FC236}">
                <a16:creationId xmlns:a16="http://schemas.microsoft.com/office/drawing/2014/main" id="{3EA3F54A-D13C-53AD-BDB5-3A3044A4656F}"/>
              </a:ext>
            </a:extLst>
          </p:cNvPr>
          <p:cNvPicPr>
            <a:picLocks noChangeAspect="1"/>
          </p:cNvPicPr>
          <p:nvPr/>
        </p:nvPicPr>
        <p:blipFill>
          <a:blip r:embed="rId2"/>
          <a:stretch>
            <a:fillRect/>
          </a:stretch>
        </p:blipFill>
        <p:spPr>
          <a:xfrm>
            <a:off x="774419" y="285517"/>
            <a:ext cx="4739425" cy="1024718"/>
          </a:xfrm>
          <a:prstGeom prst="rect">
            <a:avLst/>
          </a:prstGeom>
        </p:spPr>
      </p:pic>
      <p:pic>
        <p:nvPicPr>
          <p:cNvPr id="4" name="Picture 8" descr="Text&#10;&#10;Description automatically generated">
            <a:extLst>
              <a:ext uri="{FF2B5EF4-FFF2-40B4-BE49-F238E27FC236}">
                <a16:creationId xmlns:a16="http://schemas.microsoft.com/office/drawing/2014/main" id="{4C3B6E71-DC01-210F-E469-C8B16869C147}"/>
              </a:ext>
            </a:extLst>
          </p:cNvPr>
          <p:cNvPicPr>
            <a:picLocks noChangeAspect="1"/>
          </p:cNvPicPr>
          <p:nvPr/>
        </p:nvPicPr>
        <p:blipFill>
          <a:blip r:embed="rId3"/>
          <a:stretch>
            <a:fillRect/>
          </a:stretch>
        </p:blipFill>
        <p:spPr>
          <a:xfrm>
            <a:off x="6751750" y="288549"/>
            <a:ext cx="4556974" cy="1018654"/>
          </a:xfrm>
          <a:prstGeom prst="rect">
            <a:avLst/>
          </a:prstGeom>
        </p:spPr>
      </p:pic>
      <p:pic>
        <p:nvPicPr>
          <p:cNvPr id="9" name="Picture 9" descr="Chart, radar chart&#10;&#10;Description automatically generated">
            <a:extLst>
              <a:ext uri="{FF2B5EF4-FFF2-40B4-BE49-F238E27FC236}">
                <a16:creationId xmlns:a16="http://schemas.microsoft.com/office/drawing/2014/main" id="{12F2627D-BEAD-DC03-28EF-332120ADA54F}"/>
              </a:ext>
            </a:extLst>
          </p:cNvPr>
          <p:cNvPicPr>
            <a:picLocks noChangeAspect="1"/>
          </p:cNvPicPr>
          <p:nvPr/>
        </p:nvPicPr>
        <p:blipFill>
          <a:blip r:embed="rId4"/>
          <a:stretch>
            <a:fillRect/>
          </a:stretch>
        </p:blipFill>
        <p:spPr>
          <a:xfrm>
            <a:off x="6634767" y="1894051"/>
            <a:ext cx="4943340" cy="3106080"/>
          </a:xfrm>
          <a:prstGeom prst="rect">
            <a:avLst/>
          </a:prstGeom>
        </p:spPr>
      </p:pic>
      <p:pic>
        <p:nvPicPr>
          <p:cNvPr id="10" name="Picture 10" descr="Chart, radar chart&#10;&#10;Description automatically generated">
            <a:extLst>
              <a:ext uri="{FF2B5EF4-FFF2-40B4-BE49-F238E27FC236}">
                <a16:creationId xmlns:a16="http://schemas.microsoft.com/office/drawing/2014/main" id="{5FA61F21-91FC-59ED-A93E-8CCA6CD9DCDA}"/>
              </a:ext>
            </a:extLst>
          </p:cNvPr>
          <p:cNvPicPr>
            <a:picLocks noChangeAspect="1"/>
          </p:cNvPicPr>
          <p:nvPr/>
        </p:nvPicPr>
        <p:blipFill>
          <a:blip r:embed="rId5"/>
          <a:stretch>
            <a:fillRect/>
          </a:stretch>
        </p:blipFill>
        <p:spPr>
          <a:xfrm>
            <a:off x="677981" y="1889432"/>
            <a:ext cx="4943340" cy="3093854"/>
          </a:xfrm>
          <a:prstGeom prst="rect">
            <a:avLst/>
          </a:prstGeom>
        </p:spPr>
      </p:pic>
      <p:sp>
        <p:nvSpPr>
          <p:cNvPr id="6" name="TextBox 5">
            <a:extLst>
              <a:ext uri="{FF2B5EF4-FFF2-40B4-BE49-F238E27FC236}">
                <a16:creationId xmlns:a16="http://schemas.microsoft.com/office/drawing/2014/main" id="{0C4BBBEF-DCB5-E265-FF8F-79BBAAECF5F2}"/>
              </a:ext>
            </a:extLst>
          </p:cNvPr>
          <p:cNvSpPr txBox="1"/>
          <p:nvPr/>
        </p:nvSpPr>
        <p:spPr>
          <a:xfrm>
            <a:off x="566071" y="1385062"/>
            <a:ext cx="5213640"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3:</a:t>
            </a:r>
            <a:r>
              <a:rPr lang="en-US" sz="1500">
                <a:ea typeface="+mn-lt"/>
                <a:cs typeface="+mn-lt"/>
              </a:rPr>
              <a:t> Best within-subject accuracies achieved for each dataset</a:t>
            </a:r>
            <a:endParaRPr lang="en-US" sz="1500" err="1">
              <a:cs typeface="Calibri"/>
            </a:endParaRPr>
          </a:p>
        </p:txBody>
      </p:sp>
      <p:sp>
        <p:nvSpPr>
          <p:cNvPr id="8" name="TextBox 7">
            <a:extLst>
              <a:ext uri="{FF2B5EF4-FFF2-40B4-BE49-F238E27FC236}">
                <a16:creationId xmlns:a16="http://schemas.microsoft.com/office/drawing/2014/main" id="{DFC1BC59-33BC-AE59-524C-5E9FF40553A7}"/>
              </a:ext>
            </a:extLst>
          </p:cNvPr>
          <p:cNvSpPr txBox="1"/>
          <p:nvPr/>
        </p:nvSpPr>
        <p:spPr>
          <a:xfrm>
            <a:off x="6498786" y="1385062"/>
            <a:ext cx="5213639"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4:</a:t>
            </a:r>
            <a:r>
              <a:rPr lang="en-US" sz="1500">
                <a:ea typeface="+mn-lt"/>
                <a:cs typeface="+mn-lt"/>
              </a:rPr>
              <a:t> Best cross-subject accuracies achieved for each dataset</a:t>
            </a:r>
            <a:endParaRPr lang="en-US" sz="1500">
              <a:cs typeface="Calibri"/>
            </a:endParaRPr>
          </a:p>
        </p:txBody>
      </p:sp>
      <p:sp>
        <p:nvSpPr>
          <p:cNvPr id="7" name="TextBox 6">
            <a:extLst>
              <a:ext uri="{FF2B5EF4-FFF2-40B4-BE49-F238E27FC236}">
                <a16:creationId xmlns:a16="http://schemas.microsoft.com/office/drawing/2014/main" id="{54581608-6D27-98E3-5159-7E9144E81752}"/>
              </a:ext>
            </a:extLst>
          </p:cNvPr>
          <p:cNvSpPr txBox="1"/>
          <p:nvPr/>
        </p:nvSpPr>
        <p:spPr>
          <a:xfrm>
            <a:off x="468099" y="5075319"/>
            <a:ext cx="11244325"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7:</a:t>
            </a:r>
            <a:r>
              <a:rPr lang="en-US" sz="1500">
                <a:ea typeface="+mn-lt"/>
                <a:cs typeface="+mn-lt"/>
              </a:rPr>
              <a:t> Best a) Within-Subject and b) Cross-Subject Classification accuracies using different architectures on the datasets</a:t>
            </a:r>
            <a:endParaRPr lang="en-US">
              <a:cs typeface="Calibri"/>
            </a:endParaRPr>
          </a:p>
        </p:txBody>
      </p:sp>
    </p:spTree>
    <p:extLst>
      <p:ext uri="{BB962C8B-B14F-4D97-AF65-F5344CB8AC3E}">
        <p14:creationId xmlns:p14="http://schemas.microsoft.com/office/powerpoint/2010/main" val="32675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AC3F1B-7A68-BF0B-CD7B-99D4E362D32B}"/>
              </a:ext>
            </a:extLst>
          </p:cNvPr>
          <p:cNvSpPr>
            <a:spLocks noGrp="1"/>
          </p:cNvSpPr>
          <p:nvPr>
            <p:ph type="sldNum" sz="quarter" idx="12"/>
          </p:nvPr>
        </p:nvSpPr>
        <p:spPr/>
        <p:txBody>
          <a:bodyPr/>
          <a:lstStyle/>
          <a:p>
            <a:pPr algn="r"/>
            <a:fld id="{3A98EE3D-8CD1-4C3F-BD1C-C98C9596463C}" type="slidenum">
              <a:rPr lang="en-US" sz="1400" dirty="0" smtClean="0"/>
              <a:pPr algn="r"/>
              <a:t>15</a:t>
            </a:fld>
            <a:endParaRPr lang="en-US" sz="1400">
              <a:ea typeface="Calibri"/>
              <a:cs typeface="Calibri"/>
            </a:endParaRPr>
          </a:p>
        </p:txBody>
      </p:sp>
      <p:sp>
        <p:nvSpPr>
          <p:cNvPr id="12" name="Title 1">
            <a:extLst>
              <a:ext uri="{FF2B5EF4-FFF2-40B4-BE49-F238E27FC236}">
                <a16:creationId xmlns:a16="http://schemas.microsoft.com/office/drawing/2014/main" id="{AB45BEE6-12E4-7134-23B3-980E68EE00C5}"/>
              </a:ext>
            </a:extLst>
          </p:cNvPr>
          <p:cNvSpPr txBox="1">
            <a:spLocks/>
          </p:cNvSpPr>
          <p:nvPr/>
        </p:nvSpPr>
        <p:spPr>
          <a:xfrm>
            <a:off x="157163" y="5488041"/>
            <a:ext cx="10677789" cy="907334"/>
          </a:xfrm>
          <a:prstGeom prst="rect">
            <a:avLst/>
          </a:prstGeom>
          <a:solidFill>
            <a:schemeClr val="tx1">
              <a:lumMod val="85000"/>
              <a:lumOff val="1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800">
                <a:solidFill>
                  <a:schemeClr val="bg1"/>
                </a:solidFill>
                <a:ea typeface="+mj-lt"/>
                <a:cs typeface="+mj-lt"/>
              </a:rPr>
              <a:t>Improvement from Chance Level</a:t>
            </a:r>
            <a:endParaRPr lang="en-US"/>
          </a:p>
        </p:txBody>
      </p:sp>
      <p:pic>
        <p:nvPicPr>
          <p:cNvPr id="5" name="Picture 5" descr="Chart, bar chart&#10;&#10;Description automatically generated">
            <a:extLst>
              <a:ext uri="{FF2B5EF4-FFF2-40B4-BE49-F238E27FC236}">
                <a16:creationId xmlns:a16="http://schemas.microsoft.com/office/drawing/2014/main" id="{0DE8D768-6F7A-F819-4682-87C501AB421F}"/>
              </a:ext>
            </a:extLst>
          </p:cNvPr>
          <p:cNvPicPr>
            <a:picLocks noChangeAspect="1"/>
          </p:cNvPicPr>
          <p:nvPr/>
        </p:nvPicPr>
        <p:blipFill>
          <a:blip r:embed="rId2"/>
          <a:stretch>
            <a:fillRect/>
          </a:stretch>
        </p:blipFill>
        <p:spPr>
          <a:xfrm>
            <a:off x="570810" y="533311"/>
            <a:ext cx="5673143" cy="3831336"/>
          </a:xfrm>
          <a:prstGeom prst="rect">
            <a:avLst/>
          </a:prstGeom>
        </p:spPr>
      </p:pic>
      <p:pic>
        <p:nvPicPr>
          <p:cNvPr id="6" name="Picture 6" descr="Graphical user interface, text, application, table&#10;&#10;Description automatically generated">
            <a:extLst>
              <a:ext uri="{FF2B5EF4-FFF2-40B4-BE49-F238E27FC236}">
                <a16:creationId xmlns:a16="http://schemas.microsoft.com/office/drawing/2014/main" id="{4859D43A-80A9-7534-9EE2-1627D0F480FC}"/>
              </a:ext>
            </a:extLst>
          </p:cNvPr>
          <p:cNvPicPr>
            <a:picLocks noChangeAspect="1"/>
          </p:cNvPicPr>
          <p:nvPr/>
        </p:nvPicPr>
        <p:blipFill>
          <a:blip r:embed="rId3"/>
          <a:stretch>
            <a:fillRect/>
          </a:stretch>
        </p:blipFill>
        <p:spPr>
          <a:xfrm>
            <a:off x="6450322" y="1713001"/>
            <a:ext cx="5504951" cy="1209777"/>
          </a:xfrm>
          <a:prstGeom prst="rect">
            <a:avLst/>
          </a:prstGeom>
        </p:spPr>
      </p:pic>
      <p:sp>
        <p:nvSpPr>
          <p:cNvPr id="4" name="TextBox 3">
            <a:extLst>
              <a:ext uri="{FF2B5EF4-FFF2-40B4-BE49-F238E27FC236}">
                <a16:creationId xmlns:a16="http://schemas.microsoft.com/office/drawing/2014/main" id="{4F53B1D0-0652-CBE9-A705-F21B19454589}"/>
              </a:ext>
            </a:extLst>
          </p:cNvPr>
          <p:cNvSpPr txBox="1"/>
          <p:nvPr/>
        </p:nvSpPr>
        <p:spPr>
          <a:xfrm>
            <a:off x="881756" y="4672548"/>
            <a:ext cx="4614927"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8:</a:t>
            </a:r>
            <a:r>
              <a:rPr lang="en-US" sz="1500">
                <a:ea typeface="+mn-lt"/>
                <a:cs typeface="+mn-lt"/>
              </a:rPr>
              <a:t> The maximum increase in accuracy achieved from chance level on the datasets</a:t>
            </a:r>
            <a:endParaRPr lang="en-US" sz="1500">
              <a:cs typeface="Calibri"/>
            </a:endParaRPr>
          </a:p>
        </p:txBody>
      </p:sp>
      <p:sp>
        <p:nvSpPr>
          <p:cNvPr id="8" name="TextBox 7">
            <a:extLst>
              <a:ext uri="{FF2B5EF4-FFF2-40B4-BE49-F238E27FC236}">
                <a16:creationId xmlns:a16="http://schemas.microsoft.com/office/drawing/2014/main" id="{BF0F9DA8-9D5B-3ED4-C631-41951BD8E5E2}"/>
              </a:ext>
            </a:extLst>
          </p:cNvPr>
          <p:cNvSpPr txBox="1"/>
          <p:nvPr/>
        </p:nvSpPr>
        <p:spPr>
          <a:xfrm>
            <a:off x="6531443" y="3072349"/>
            <a:ext cx="5246297"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5:</a:t>
            </a:r>
            <a:r>
              <a:rPr lang="en-US" sz="1500">
                <a:ea typeface="+mn-lt"/>
                <a:cs typeface="+mn-lt"/>
              </a:rPr>
              <a:t> Maximum classification accuracies achieved in the datasets considering all the architectures and various chunk sizes</a:t>
            </a:r>
            <a:endParaRPr lang="en-US">
              <a:cs typeface="Calibri"/>
            </a:endParaRPr>
          </a:p>
        </p:txBody>
      </p:sp>
    </p:spTree>
    <p:extLst>
      <p:ext uri="{BB962C8B-B14F-4D97-AF65-F5344CB8AC3E}">
        <p14:creationId xmlns:p14="http://schemas.microsoft.com/office/powerpoint/2010/main" val="19966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art of brain">
            <a:extLst>
              <a:ext uri="{FF2B5EF4-FFF2-40B4-BE49-F238E27FC236}">
                <a16:creationId xmlns:a16="http://schemas.microsoft.com/office/drawing/2014/main" id="{B6E839CC-A5CC-9FB7-B131-50E2DE62B5A0}"/>
              </a:ext>
            </a:extLst>
          </p:cNvPr>
          <p:cNvPicPr>
            <a:picLocks noChangeAspect="1"/>
          </p:cNvPicPr>
          <p:nvPr/>
        </p:nvPicPr>
        <p:blipFill rotWithShape="1">
          <a:blip r:embed="rId2">
            <a:duotone>
              <a:schemeClr val="bg2">
                <a:shade val="45000"/>
                <a:satMod val="135000"/>
              </a:schemeClr>
              <a:prstClr val="white"/>
            </a:duotone>
            <a:alphaModFix amt="45000"/>
          </a:blip>
          <a:srcRect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B71ED07D-7553-5D4C-6586-E525E77DB9F6}"/>
              </a:ext>
            </a:extLst>
          </p:cNvPr>
          <p:cNvSpPr>
            <a:spLocks noGrp="1"/>
          </p:cNvSpPr>
          <p:nvPr>
            <p:ph type="title"/>
          </p:nvPr>
        </p:nvSpPr>
        <p:spPr>
          <a:xfrm>
            <a:off x="1097280" y="286603"/>
            <a:ext cx="10058400" cy="1450757"/>
          </a:xfrm>
        </p:spPr>
        <p:txBody>
          <a:bodyPr>
            <a:normAutofit/>
          </a:bodyPr>
          <a:lstStyle/>
          <a:p>
            <a:r>
              <a:rPr lang="en-US" sz="3700">
                <a:ea typeface="+mj-lt"/>
                <a:cs typeface="+mj-lt"/>
              </a:rPr>
              <a:t>Same brain perceives different stimuli differently and Different brains perceive the same stimuli differently </a:t>
            </a:r>
            <a:endParaRPr lang="en-US" sz="3700"/>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BA855F-21FB-8226-FBB7-006AB652A105}"/>
              </a:ext>
            </a:extLst>
          </p:cNvPr>
          <p:cNvSpPr>
            <a:spLocks noGrp="1"/>
          </p:cNvSpPr>
          <p:nvPr>
            <p:ph idx="1"/>
          </p:nvPr>
        </p:nvSpPr>
        <p:spPr>
          <a:xfrm>
            <a:off x="1097280" y="2344314"/>
            <a:ext cx="10058400" cy="3760891"/>
          </a:xfrm>
        </p:spPr>
        <p:txBody>
          <a:bodyPr vert="horz" lIns="0" tIns="45720" rIns="0" bIns="45720" rtlCol="0" anchor="t">
            <a:normAutofit/>
          </a:bodyPr>
          <a:lstStyle/>
          <a:p>
            <a:pPr>
              <a:lnSpc>
                <a:spcPct val="90000"/>
              </a:lnSpc>
              <a:buFont typeface="Courier New"/>
              <a:buChar char="o"/>
            </a:pPr>
            <a:r>
              <a:rPr lang="en-US" sz="1900">
                <a:ea typeface="+mn-lt"/>
                <a:cs typeface="+mn-lt"/>
              </a:rPr>
              <a:t>Different parts of the brain get activated depending on the type of stimuli and the person’s individual response to it. </a:t>
            </a:r>
            <a:endParaRPr lang="en-US"/>
          </a:p>
          <a:p>
            <a:pPr>
              <a:lnSpc>
                <a:spcPct val="90000"/>
              </a:lnSpc>
              <a:buFont typeface="Courier New"/>
              <a:buChar char="o"/>
            </a:pPr>
            <a:r>
              <a:rPr lang="en-US" sz="1900">
                <a:ea typeface="+mn-lt"/>
                <a:cs typeface="+mn-lt"/>
              </a:rPr>
              <a:t>This difference is reflected in the EEG signals that help the models to identify the class of a new signal. </a:t>
            </a:r>
          </a:p>
          <a:p>
            <a:pPr>
              <a:lnSpc>
                <a:spcPct val="90000"/>
              </a:lnSpc>
              <a:buFont typeface="Courier New"/>
              <a:buChar char="o"/>
            </a:pPr>
            <a:r>
              <a:rPr lang="en-US" sz="1900">
                <a:ea typeface="+mn-lt"/>
                <a:cs typeface="+mn-lt"/>
              </a:rPr>
              <a:t>Depending on the unique features found in EEG signals of different stimuli, the model gets trained to identify those features during testing to classify the song or movie.</a:t>
            </a:r>
          </a:p>
          <a:p>
            <a:pPr>
              <a:lnSpc>
                <a:spcPct val="90000"/>
              </a:lnSpc>
              <a:buFont typeface="Courier New"/>
              <a:buChar char="o"/>
            </a:pPr>
            <a:r>
              <a:rPr lang="en-US" sz="1900">
                <a:ea typeface="+mn-lt"/>
                <a:cs typeface="+mn-lt"/>
              </a:rPr>
              <a:t>Variation in every individual’s brain perception results in the models learning features specific to the subject rather than the media. This fact is visible while doing the cross-subject evaluation.</a:t>
            </a:r>
          </a:p>
          <a:p>
            <a:pPr>
              <a:lnSpc>
                <a:spcPct val="90000"/>
              </a:lnSpc>
              <a:buFont typeface="Courier New"/>
              <a:buChar char="o"/>
            </a:pPr>
            <a:r>
              <a:rPr lang="en-US" sz="1900">
                <a:ea typeface="+mn-lt"/>
                <a:cs typeface="+mn-lt"/>
              </a:rPr>
              <a:t>This leads to the distribution shift or the out-of-distribution (OOD) generalization problem.</a:t>
            </a:r>
            <a:endParaRPr lang="en-US" sz="1900"/>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70237427-125F-C141-4799-1FB8D4781175}"/>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z="1400" dirty="0" smtClean="0"/>
              <a:pPr>
                <a:spcAft>
                  <a:spcPts val="600"/>
                </a:spcAft>
              </a:pPr>
              <a:t>16</a:t>
            </a:fld>
            <a:endParaRPr lang="en-US" sz="1400">
              <a:ea typeface="Calibri"/>
              <a:cs typeface="Calibri"/>
            </a:endParaRPr>
          </a:p>
        </p:txBody>
      </p:sp>
    </p:spTree>
    <p:extLst>
      <p:ext uri="{BB962C8B-B14F-4D97-AF65-F5344CB8AC3E}">
        <p14:creationId xmlns:p14="http://schemas.microsoft.com/office/powerpoint/2010/main" val="277609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8EA005-660C-9372-51B8-D1E7904D7F67}"/>
              </a:ext>
            </a:extLst>
          </p:cNvPr>
          <p:cNvSpPr>
            <a:spLocks noGrp="1"/>
          </p:cNvSpPr>
          <p:nvPr>
            <p:ph type="sldNum" sz="quarter" idx="12"/>
          </p:nvPr>
        </p:nvSpPr>
        <p:spPr/>
        <p:txBody>
          <a:bodyPr/>
          <a:lstStyle/>
          <a:p>
            <a:fld id="{3A98EE3D-8CD1-4C3F-BD1C-C98C9596463C}" type="slidenum">
              <a:rPr lang="en-US" sz="1400" dirty="0" smtClean="0"/>
              <a:t>17</a:t>
            </a:fld>
            <a:endParaRPr lang="en-US" sz="1400">
              <a:ea typeface="Calibri"/>
              <a:cs typeface="Calibri"/>
            </a:endParaRPr>
          </a:p>
        </p:txBody>
      </p:sp>
      <p:pic>
        <p:nvPicPr>
          <p:cNvPr id="4" name="Picture 4" descr="Chart, scatter chart&#10;&#10;Description automatically generated">
            <a:extLst>
              <a:ext uri="{FF2B5EF4-FFF2-40B4-BE49-F238E27FC236}">
                <a16:creationId xmlns:a16="http://schemas.microsoft.com/office/drawing/2014/main" id="{065E1CE2-F14E-C705-8BB2-B5BA8A0E1744}"/>
              </a:ext>
            </a:extLst>
          </p:cNvPr>
          <p:cNvPicPr>
            <a:picLocks noChangeAspect="1"/>
          </p:cNvPicPr>
          <p:nvPr/>
        </p:nvPicPr>
        <p:blipFill>
          <a:blip r:embed="rId2"/>
          <a:stretch>
            <a:fillRect/>
          </a:stretch>
        </p:blipFill>
        <p:spPr>
          <a:xfrm>
            <a:off x="1096851" y="243608"/>
            <a:ext cx="4245734" cy="5246794"/>
          </a:xfrm>
          <a:prstGeom prst="rect">
            <a:avLst/>
          </a:prstGeom>
        </p:spPr>
      </p:pic>
      <p:pic>
        <p:nvPicPr>
          <p:cNvPr id="5" name="Picture 5" descr="Chart, scatter chart&#10;&#10;Description automatically generated">
            <a:extLst>
              <a:ext uri="{FF2B5EF4-FFF2-40B4-BE49-F238E27FC236}">
                <a16:creationId xmlns:a16="http://schemas.microsoft.com/office/drawing/2014/main" id="{B36CE16B-8616-EF2C-379A-06607F08FECC}"/>
              </a:ext>
            </a:extLst>
          </p:cNvPr>
          <p:cNvPicPr>
            <a:picLocks noChangeAspect="1"/>
          </p:cNvPicPr>
          <p:nvPr/>
        </p:nvPicPr>
        <p:blipFill>
          <a:blip r:embed="rId3"/>
          <a:stretch>
            <a:fillRect/>
          </a:stretch>
        </p:blipFill>
        <p:spPr>
          <a:xfrm>
            <a:off x="6559639" y="242351"/>
            <a:ext cx="4245734" cy="5129566"/>
          </a:xfrm>
          <a:prstGeom prst="rect">
            <a:avLst/>
          </a:prstGeom>
        </p:spPr>
      </p:pic>
      <p:sp>
        <p:nvSpPr>
          <p:cNvPr id="10" name="TextBox 9">
            <a:extLst>
              <a:ext uri="{FF2B5EF4-FFF2-40B4-BE49-F238E27FC236}">
                <a16:creationId xmlns:a16="http://schemas.microsoft.com/office/drawing/2014/main" id="{0C8032EF-1EF8-6FBF-07B6-646BEDE1FD5E}"/>
              </a:ext>
            </a:extLst>
          </p:cNvPr>
          <p:cNvSpPr txBox="1"/>
          <p:nvPr/>
        </p:nvSpPr>
        <p:spPr>
          <a:xfrm>
            <a:off x="892643" y="5935291"/>
            <a:ext cx="10395241"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9:</a:t>
            </a:r>
            <a:r>
              <a:rPr lang="en-US" sz="1500">
                <a:ea typeface="+mn-lt"/>
                <a:cs typeface="+mn-lt"/>
              </a:rPr>
              <a:t> t-SNE plots for Song classification on a) train data, b) test data for within-subject evaluation</a:t>
            </a:r>
            <a:endParaRPr lang="en-US" sz="1500" err="1">
              <a:cs typeface="Calibri"/>
            </a:endParaRPr>
          </a:p>
        </p:txBody>
      </p:sp>
      <p:sp>
        <p:nvSpPr>
          <p:cNvPr id="12" name="TextBox 11">
            <a:extLst>
              <a:ext uri="{FF2B5EF4-FFF2-40B4-BE49-F238E27FC236}">
                <a16:creationId xmlns:a16="http://schemas.microsoft.com/office/drawing/2014/main" id="{DA49C5E9-8B95-A4AE-BAAA-0D47EDCEF980}"/>
              </a:ext>
            </a:extLst>
          </p:cNvPr>
          <p:cNvSpPr txBox="1"/>
          <p:nvPr/>
        </p:nvSpPr>
        <p:spPr>
          <a:xfrm>
            <a:off x="6379042" y="5423662"/>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b)</a:t>
            </a:r>
            <a:endParaRPr lang="en-US" sz="1500">
              <a:cs typeface="Calibri"/>
            </a:endParaRPr>
          </a:p>
        </p:txBody>
      </p:sp>
      <p:sp>
        <p:nvSpPr>
          <p:cNvPr id="2" name="TextBox 1">
            <a:extLst>
              <a:ext uri="{FF2B5EF4-FFF2-40B4-BE49-F238E27FC236}">
                <a16:creationId xmlns:a16="http://schemas.microsoft.com/office/drawing/2014/main" id="{59F8278F-9A3D-2A69-87F7-AE40279D568E}"/>
              </a:ext>
            </a:extLst>
          </p:cNvPr>
          <p:cNvSpPr txBox="1"/>
          <p:nvPr/>
        </p:nvSpPr>
        <p:spPr>
          <a:xfrm>
            <a:off x="729356" y="5423662"/>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a)</a:t>
            </a:r>
            <a:endParaRPr lang="en-US" sz="1500">
              <a:cs typeface="Calibri"/>
            </a:endParaRPr>
          </a:p>
        </p:txBody>
      </p:sp>
    </p:spTree>
    <p:extLst>
      <p:ext uri="{BB962C8B-B14F-4D97-AF65-F5344CB8AC3E}">
        <p14:creationId xmlns:p14="http://schemas.microsoft.com/office/powerpoint/2010/main" val="138134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8EA005-660C-9372-51B8-D1E7904D7F67}"/>
              </a:ext>
            </a:extLst>
          </p:cNvPr>
          <p:cNvSpPr>
            <a:spLocks noGrp="1"/>
          </p:cNvSpPr>
          <p:nvPr>
            <p:ph type="sldNum" sz="quarter" idx="12"/>
          </p:nvPr>
        </p:nvSpPr>
        <p:spPr/>
        <p:txBody>
          <a:bodyPr/>
          <a:lstStyle/>
          <a:p>
            <a:fld id="{3A98EE3D-8CD1-4C3F-BD1C-C98C9596463C}" type="slidenum">
              <a:rPr lang="en-US" sz="1400" dirty="0" smtClean="0"/>
              <a:t>18</a:t>
            </a:fld>
            <a:endParaRPr lang="en-US" sz="1400">
              <a:ea typeface="Calibri"/>
              <a:cs typeface="Calibri"/>
            </a:endParaRPr>
          </a:p>
        </p:txBody>
      </p:sp>
      <p:pic>
        <p:nvPicPr>
          <p:cNvPr id="6" name="Picture 6" descr="Chart, scatter chart&#10;&#10;Description automatically generated">
            <a:extLst>
              <a:ext uri="{FF2B5EF4-FFF2-40B4-BE49-F238E27FC236}">
                <a16:creationId xmlns:a16="http://schemas.microsoft.com/office/drawing/2014/main" id="{4B549591-6987-105B-71B5-D61E8F997354}"/>
              </a:ext>
            </a:extLst>
          </p:cNvPr>
          <p:cNvPicPr>
            <a:picLocks noChangeAspect="1"/>
          </p:cNvPicPr>
          <p:nvPr/>
        </p:nvPicPr>
        <p:blipFill>
          <a:blip r:embed="rId2"/>
          <a:stretch>
            <a:fillRect/>
          </a:stretch>
        </p:blipFill>
        <p:spPr>
          <a:xfrm>
            <a:off x="1075078" y="113987"/>
            <a:ext cx="4366088" cy="5191884"/>
          </a:xfrm>
          <a:prstGeom prst="rect">
            <a:avLst/>
          </a:prstGeom>
        </p:spPr>
      </p:pic>
      <p:pic>
        <p:nvPicPr>
          <p:cNvPr id="7" name="Picture 7" descr="Chart, scatter chart&#10;&#10;Description automatically generated">
            <a:extLst>
              <a:ext uri="{FF2B5EF4-FFF2-40B4-BE49-F238E27FC236}">
                <a16:creationId xmlns:a16="http://schemas.microsoft.com/office/drawing/2014/main" id="{F044C95B-CDE0-26C3-6A78-36EB75D15530}"/>
              </a:ext>
            </a:extLst>
          </p:cNvPr>
          <p:cNvPicPr>
            <a:picLocks noChangeAspect="1"/>
          </p:cNvPicPr>
          <p:nvPr/>
        </p:nvPicPr>
        <p:blipFill>
          <a:blip r:embed="rId3"/>
          <a:stretch>
            <a:fillRect/>
          </a:stretch>
        </p:blipFill>
        <p:spPr>
          <a:xfrm>
            <a:off x="6505977" y="110294"/>
            <a:ext cx="4366089" cy="5188690"/>
          </a:xfrm>
          <a:prstGeom prst="rect">
            <a:avLst/>
          </a:prstGeom>
        </p:spPr>
      </p:pic>
      <p:sp>
        <p:nvSpPr>
          <p:cNvPr id="5" name="TextBox 4">
            <a:extLst>
              <a:ext uri="{FF2B5EF4-FFF2-40B4-BE49-F238E27FC236}">
                <a16:creationId xmlns:a16="http://schemas.microsoft.com/office/drawing/2014/main" id="{85ADEDC1-F5B6-6023-0EE7-0C9381C77E0A}"/>
              </a:ext>
            </a:extLst>
          </p:cNvPr>
          <p:cNvSpPr txBox="1"/>
          <p:nvPr/>
        </p:nvSpPr>
        <p:spPr>
          <a:xfrm>
            <a:off x="892643" y="5935291"/>
            <a:ext cx="10395241"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10:</a:t>
            </a:r>
            <a:r>
              <a:rPr lang="en-US" sz="1500">
                <a:ea typeface="+mn-lt"/>
                <a:cs typeface="+mn-lt"/>
              </a:rPr>
              <a:t> t-SNE plots for Song classification on a) train data, b) test data for cross-subject evaluation</a:t>
            </a:r>
            <a:endParaRPr lang="en-US" sz="1500" err="1">
              <a:cs typeface="Calibri"/>
            </a:endParaRPr>
          </a:p>
        </p:txBody>
      </p:sp>
      <p:sp>
        <p:nvSpPr>
          <p:cNvPr id="10" name="TextBox 9">
            <a:extLst>
              <a:ext uri="{FF2B5EF4-FFF2-40B4-BE49-F238E27FC236}">
                <a16:creationId xmlns:a16="http://schemas.microsoft.com/office/drawing/2014/main" id="{8A60B425-A98B-BE73-8C49-37F839BE1A95}"/>
              </a:ext>
            </a:extLst>
          </p:cNvPr>
          <p:cNvSpPr txBox="1"/>
          <p:nvPr/>
        </p:nvSpPr>
        <p:spPr>
          <a:xfrm>
            <a:off x="6379042" y="5303919"/>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b)</a:t>
            </a:r>
            <a:endParaRPr lang="en-US" sz="1500">
              <a:cs typeface="Calibri"/>
            </a:endParaRPr>
          </a:p>
        </p:txBody>
      </p:sp>
      <p:sp>
        <p:nvSpPr>
          <p:cNvPr id="12" name="TextBox 11">
            <a:extLst>
              <a:ext uri="{FF2B5EF4-FFF2-40B4-BE49-F238E27FC236}">
                <a16:creationId xmlns:a16="http://schemas.microsoft.com/office/drawing/2014/main" id="{FEE083D4-9BA9-AE60-DA1D-FD647399534A}"/>
              </a:ext>
            </a:extLst>
          </p:cNvPr>
          <p:cNvSpPr txBox="1"/>
          <p:nvPr/>
        </p:nvSpPr>
        <p:spPr>
          <a:xfrm>
            <a:off x="947070" y="5423662"/>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a)</a:t>
            </a:r>
            <a:endParaRPr lang="en-US" sz="1500">
              <a:cs typeface="Calibri"/>
            </a:endParaRPr>
          </a:p>
        </p:txBody>
      </p:sp>
    </p:spTree>
    <p:extLst>
      <p:ext uri="{BB962C8B-B14F-4D97-AF65-F5344CB8AC3E}">
        <p14:creationId xmlns:p14="http://schemas.microsoft.com/office/powerpoint/2010/main" val="2873314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C2D4CC-9A1B-CB39-3439-D510EDDFA5C6}"/>
              </a:ext>
            </a:extLst>
          </p:cNvPr>
          <p:cNvSpPr>
            <a:spLocks noGrp="1"/>
          </p:cNvSpPr>
          <p:nvPr>
            <p:ph type="sldNum" sz="quarter" idx="12"/>
          </p:nvPr>
        </p:nvSpPr>
        <p:spPr/>
        <p:txBody>
          <a:bodyPr/>
          <a:lstStyle/>
          <a:p>
            <a:fld id="{3A98EE3D-8CD1-4C3F-BD1C-C98C9596463C}" type="slidenum">
              <a:rPr lang="en-US" sz="1400" dirty="0" smtClean="0"/>
              <a:t>19</a:t>
            </a:fld>
            <a:endParaRPr lang="en-US" sz="1400">
              <a:ea typeface="Calibri"/>
              <a:cs typeface="Calibri"/>
            </a:endParaRPr>
          </a:p>
        </p:txBody>
      </p:sp>
      <p:pic>
        <p:nvPicPr>
          <p:cNvPr id="4" name="Picture 4" descr="Chart, scatter chart&#10;&#10;Description automatically generated">
            <a:extLst>
              <a:ext uri="{FF2B5EF4-FFF2-40B4-BE49-F238E27FC236}">
                <a16:creationId xmlns:a16="http://schemas.microsoft.com/office/drawing/2014/main" id="{129EC85B-51B7-936D-7F01-93ED1713B3ED}"/>
              </a:ext>
            </a:extLst>
          </p:cNvPr>
          <p:cNvPicPr>
            <a:picLocks noChangeAspect="1"/>
          </p:cNvPicPr>
          <p:nvPr/>
        </p:nvPicPr>
        <p:blipFill>
          <a:blip r:embed="rId2"/>
          <a:stretch>
            <a:fillRect/>
          </a:stretch>
        </p:blipFill>
        <p:spPr>
          <a:xfrm>
            <a:off x="1119543" y="123911"/>
            <a:ext cx="4420672" cy="5378097"/>
          </a:xfrm>
          <a:prstGeom prst="rect">
            <a:avLst/>
          </a:prstGeom>
        </p:spPr>
      </p:pic>
      <p:pic>
        <p:nvPicPr>
          <p:cNvPr id="5" name="Picture 5" descr="Chart, scatter chart&#10;&#10;Description automatically generated">
            <a:extLst>
              <a:ext uri="{FF2B5EF4-FFF2-40B4-BE49-F238E27FC236}">
                <a16:creationId xmlns:a16="http://schemas.microsoft.com/office/drawing/2014/main" id="{8704695E-896B-C5F0-8316-91C81AE06F6B}"/>
              </a:ext>
            </a:extLst>
          </p:cNvPr>
          <p:cNvPicPr>
            <a:picLocks noChangeAspect="1"/>
          </p:cNvPicPr>
          <p:nvPr/>
        </p:nvPicPr>
        <p:blipFill>
          <a:blip r:embed="rId3"/>
          <a:stretch>
            <a:fillRect/>
          </a:stretch>
        </p:blipFill>
        <p:spPr>
          <a:xfrm>
            <a:off x="6508583" y="164228"/>
            <a:ext cx="4366243" cy="5297770"/>
          </a:xfrm>
          <a:prstGeom prst="rect">
            <a:avLst/>
          </a:prstGeom>
        </p:spPr>
      </p:pic>
      <p:sp>
        <p:nvSpPr>
          <p:cNvPr id="7" name="TextBox 6">
            <a:extLst>
              <a:ext uri="{FF2B5EF4-FFF2-40B4-BE49-F238E27FC236}">
                <a16:creationId xmlns:a16="http://schemas.microsoft.com/office/drawing/2014/main" id="{7CB38AF3-E276-B19D-E4A3-C5F9E763239D}"/>
              </a:ext>
            </a:extLst>
          </p:cNvPr>
          <p:cNvSpPr txBox="1"/>
          <p:nvPr/>
        </p:nvSpPr>
        <p:spPr>
          <a:xfrm>
            <a:off x="892643" y="5935291"/>
            <a:ext cx="10395241"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11:</a:t>
            </a:r>
            <a:r>
              <a:rPr lang="en-US" sz="1500">
                <a:ea typeface="+mn-lt"/>
                <a:cs typeface="+mn-lt"/>
              </a:rPr>
              <a:t> t-SNE plots for Subject classification on a) train data, b) test data for within-subject evaluation</a:t>
            </a:r>
            <a:endParaRPr lang="en-US" sz="1500" err="1">
              <a:cs typeface="Calibri"/>
            </a:endParaRPr>
          </a:p>
        </p:txBody>
      </p:sp>
      <p:sp>
        <p:nvSpPr>
          <p:cNvPr id="10" name="TextBox 9">
            <a:extLst>
              <a:ext uri="{FF2B5EF4-FFF2-40B4-BE49-F238E27FC236}">
                <a16:creationId xmlns:a16="http://schemas.microsoft.com/office/drawing/2014/main" id="{DC53B857-9D49-CE7D-1225-FFA30CE775F8}"/>
              </a:ext>
            </a:extLst>
          </p:cNvPr>
          <p:cNvSpPr txBox="1"/>
          <p:nvPr/>
        </p:nvSpPr>
        <p:spPr>
          <a:xfrm>
            <a:off x="6379042" y="5499862"/>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b)</a:t>
            </a:r>
            <a:endParaRPr lang="en-US" sz="1500">
              <a:cs typeface="Calibri"/>
            </a:endParaRPr>
          </a:p>
        </p:txBody>
      </p:sp>
      <p:sp>
        <p:nvSpPr>
          <p:cNvPr id="12" name="TextBox 11">
            <a:extLst>
              <a:ext uri="{FF2B5EF4-FFF2-40B4-BE49-F238E27FC236}">
                <a16:creationId xmlns:a16="http://schemas.microsoft.com/office/drawing/2014/main" id="{3E18B528-8BC4-5377-ADFD-26743B9B6262}"/>
              </a:ext>
            </a:extLst>
          </p:cNvPr>
          <p:cNvSpPr txBox="1"/>
          <p:nvPr/>
        </p:nvSpPr>
        <p:spPr>
          <a:xfrm>
            <a:off x="1023270" y="5499862"/>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a)</a:t>
            </a:r>
            <a:endParaRPr lang="en-US" sz="1500">
              <a:cs typeface="Calibri"/>
            </a:endParaRPr>
          </a:p>
        </p:txBody>
      </p:sp>
    </p:spTree>
    <p:extLst>
      <p:ext uri="{BB962C8B-B14F-4D97-AF65-F5344CB8AC3E}">
        <p14:creationId xmlns:p14="http://schemas.microsoft.com/office/powerpoint/2010/main" val="314385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 name="Rectangle 18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6" name="Straight Connector 18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8" name="Rectangle 187">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a:solidFill>
                  <a:schemeClr val="tx1">
                    <a:lumMod val="75000"/>
                    <a:lumOff val="25000"/>
                  </a:schemeClr>
                </a:solidFill>
              </a:rPr>
              <a:t>Outline</a:t>
            </a:r>
          </a:p>
        </p:txBody>
      </p:sp>
      <p:pic>
        <p:nvPicPr>
          <p:cNvPr id="7" name="Picture 7" descr="A picture containing shape&#10;&#10;Description automatically generated">
            <a:extLst>
              <a:ext uri="{FF2B5EF4-FFF2-40B4-BE49-F238E27FC236}">
                <a16:creationId xmlns:a16="http://schemas.microsoft.com/office/drawing/2014/main" id="{D13A90FE-76E9-BAFB-4A9B-AEA83E0599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1134" y="1451577"/>
            <a:ext cx="5339464" cy="4206303"/>
          </a:xfrm>
          <a:prstGeom prst="rect">
            <a:avLst/>
          </a:prstGeom>
        </p:spPr>
      </p:pic>
      <p:cxnSp>
        <p:nvCxnSpPr>
          <p:cNvPr id="190" name="Straight Connector 189">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6411684" y="2407436"/>
            <a:ext cx="5127172" cy="3461658"/>
          </a:xfrm>
        </p:spPr>
        <p:txBody>
          <a:bodyPr vert="horz" lIns="0" tIns="45720" rIns="0" bIns="45720" rtlCol="0" anchor="t">
            <a:normAutofit/>
          </a:bodyPr>
          <a:lstStyle/>
          <a:p>
            <a:r>
              <a:rPr lang="en-US" dirty="0">
                <a:solidFill>
                  <a:schemeClr val="tx1">
                    <a:lumMod val="75000"/>
                    <a:lumOff val="25000"/>
                  </a:schemeClr>
                </a:solidFill>
              </a:rPr>
              <a:t>Introduction</a:t>
            </a:r>
            <a:endParaRPr lang="en-US" dirty="0"/>
          </a:p>
          <a:p>
            <a:r>
              <a:rPr lang="en-US">
                <a:solidFill>
                  <a:schemeClr val="tx1">
                    <a:lumMod val="75000"/>
                    <a:lumOff val="25000"/>
                  </a:schemeClr>
                </a:solidFill>
              </a:rPr>
              <a:t>Problem Motivation</a:t>
            </a:r>
          </a:p>
          <a:p>
            <a:r>
              <a:rPr lang="en-US">
                <a:solidFill>
                  <a:schemeClr val="tx1">
                    <a:lumMod val="75000"/>
                    <a:lumOff val="25000"/>
                  </a:schemeClr>
                </a:solidFill>
                <a:cs typeface="Calibri"/>
              </a:rPr>
              <a:t>Related Studies</a:t>
            </a:r>
            <a:endParaRPr lang="en-US">
              <a:solidFill>
                <a:schemeClr val="tx1">
                  <a:lumMod val="75000"/>
                  <a:lumOff val="25000"/>
                </a:schemeClr>
              </a:solidFill>
            </a:endParaRPr>
          </a:p>
          <a:p>
            <a:r>
              <a:rPr lang="en-US">
                <a:solidFill>
                  <a:schemeClr val="tx1">
                    <a:lumMod val="75000"/>
                    <a:lumOff val="25000"/>
                  </a:schemeClr>
                </a:solidFill>
              </a:rPr>
              <a:t>Media Stimulus Datasets</a:t>
            </a:r>
            <a:endParaRPr lang="en-US">
              <a:solidFill>
                <a:schemeClr val="tx1">
                  <a:lumMod val="75000"/>
                  <a:lumOff val="25000"/>
                </a:schemeClr>
              </a:solidFill>
              <a:cs typeface="Calibri"/>
            </a:endParaRPr>
          </a:p>
          <a:p>
            <a:r>
              <a:rPr lang="en-US">
                <a:solidFill>
                  <a:schemeClr val="tx1">
                    <a:lumMod val="75000"/>
                    <a:lumOff val="25000"/>
                  </a:schemeClr>
                </a:solidFill>
              </a:rPr>
              <a:t>Classification Methodology</a:t>
            </a:r>
            <a:endParaRPr lang="en-US">
              <a:solidFill>
                <a:schemeClr val="tx1">
                  <a:lumMod val="75000"/>
                  <a:lumOff val="25000"/>
                </a:schemeClr>
              </a:solidFill>
              <a:cs typeface="Calibri"/>
            </a:endParaRPr>
          </a:p>
          <a:p>
            <a:r>
              <a:rPr lang="en-US">
                <a:solidFill>
                  <a:schemeClr val="tx1">
                    <a:lumMod val="75000"/>
                    <a:lumOff val="25000"/>
                  </a:schemeClr>
                </a:solidFill>
              </a:rPr>
              <a:t>Experimental Results</a:t>
            </a:r>
            <a:endParaRPr lang="en-US">
              <a:solidFill>
                <a:schemeClr val="tx1">
                  <a:lumMod val="75000"/>
                  <a:lumOff val="25000"/>
                </a:schemeClr>
              </a:solidFill>
              <a:cs typeface="Calibri"/>
            </a:endParaRPr>
          </a:p>
          <a:p>
            <a:r>
              <a:rPr lang="en-US">
                <a:solidFill>
                  <a:schemeClr val="tx1">
                    <a:lumMod val="75000"/>
                    <a:lumOff val="25000"/>
                  </a:schemeClr>
                </a:solidFill>
                <a:cs typeface="Calibri"/>
              </a:rPr>
              <a:t>Discussion and Conclusion</a:t>
            </a:r>
            <a:endParaRPr lang="en-US">
              <a:solidFill>
                <a:schemeClr val="tx1">
                  <a:lumMod val="75000"/>
                  <a:lumOff val="25000"/>
                </a:schemeClr>
              </a:solidFill>
              <a:ea typeface="Calibri"/>
              <a:cs typeface="Calibri"/>
            </a:endParaRPr>
          </a:p>
        </p:txBody>
      </p:sp>
      <p:sp>
        <p:nvSpPr>
          <p:cNvPr id="192" name="Rectangle 191">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400" dirty="0" smtClean="0"/>
              <a:pPr>
                <a:spcAft>
                  <a:spcPts val="600"/>
                </a:spcAft>
              </a:pPr>
              <a:t>2</a:t>
            </a:fld>
            <a:endParaRPr lang="en-US" sz="1400">
              <a:ea typeface="Calibri"/>
              <a:cs typeface="Calibri"/>
            </a:endParaRPr>
          </a:p>
        </p:txBody>
      </p:sp>
    </p:spTree>
    <p:extLst>
      <p:ext uri="{BB962C8B-B14F-4D97-AF65-F5344CB8AC3E}">
        <p14:creationId xmlns:p14="http://schemas.microsoft.com/office/powerpoint/2010/main" val="223339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C2D4CC-9A1B-CB39-3439-D510EDDFA5C6}"/>
              </a:ext>
            </a:extLst>
          </p:cNvPr>
          <p:cNvSpPr>
            <a:spLocks noGrp="1"/>
          </p:cNvSpPr>
          <p:nvPr>
            <p:ph type="sldNum" sz="quarter" idx="12"/>
          </p:nvPr>
        </p:nvSpPr>
        <p:spPr/>
        <p:txBody>
          <a:bodyPr/>
          <a:lstStyle/>
          <a:p>
            <a:fld id="{3A98EE3D-8CD1-4C3F-BD1C-C98C9596463C}" type="slidenum">
              <a:rPr lang="en-US" sz="1400" dirty="0" smtClean="0"/>
              <a:t>20</a:t>
            </a:fld>
            <a:endParaRPr lang="en-US" sz="1400">
              <a:ea typeface="Calibri"/>
              <a:cs typeface="Calibri"/>
            </a:endParaRPr>
          </a:p>
        </p:txBody>
      </p:sp>
      <p:pic>
        <p:nvPicPr>
          <p:cNvPr id="6" name="Picture 6" descr="Background pattern, scatter chart&#10;&#10;Description automatically generated">
            <a:extLst>
              <a:ext uri="{FF2B5EF4-FFF2-40B4-BE49-F238E27FC236}">
                <a16:creationId xmlns:a16="http://schemas.microsoft.com/office/drawing/2014/main" id="{39313A08-A63A-4ADA-2AA3-1DF117B73C68}"/>
              </a:ext>
            </a:extLst>
          </p:cNvPr>
          <p:cNvPicPr>
            <a:picLocks noChangeAspect="1"/>
          </p:cNvPicPr>
          <p:nvPr/>
        </p:nvPicPr>
        <p:blipFill>
          <a:blip r:embed="rId2"/>
          <a:stretch>
            <a:fillRect/>
          </a:stretch>
        </p:blipFill>
        <p:spPr>
          <a:xfrm>
            <a:off x="1159099" y="129020"/>
            <a:ext cx="4379428" cy="5294745"/>
          </a:xfrm>
          <a:prstGeom prst="rect">
            <a:avLst/>
          </a:prstGeom>
        </p:spPr>
      </p:pic>
      <p:pic>
        <p:nvPicPr>
          <p:cNvPr id="7" name="Picture 7" descr="Chart, scatter chart&#10;&#10;Description automatically generated">
            <a:extLst>
              <a:ext uri="{FF2B5EF4-FFF2-40B4-BE49-F238E27FC236}">
                <a16:creationId xmlns:a16="http://schemas.microsoft.com/office/drawing/2014/main" id="{72B2A75E-131E-8876-27CE-85034D0B53C6}"/>
              </a:ext>
            </a:extLst>
          </p:cNvPr>
          <p:cNvPicPr>
            <a:picLocks noChangeAspect="1"/>
          </p:cNvPicPr>
          <p:nvPr/>
        </p:nvPicPr>
        <p:blipFill>
          <a:blip r:embed="rId3"/>
          <a:stretch>
            <a:fillRect/>
          </a:stretch>
        </p:blipFill>
        <p:spPr>
          <a:xfrm>
            <a:off x="6623421" y="133392"/>
            <a:ext cx="4357657" cy="5285692"/>
          </a:xfrm>
          <a:prstGeom prst="rect">
            <a:avLst/>
          </a:prstGeom>
        </p:spPr>
      </p:pic>
      <p:sp>
        <p:nvSpPr>
          <p:cNvPr id="5" name="TextBox 4">
            <a:extLst>
              <a:ext uri="{FF2B5EF4-FFF2-40B4-BE49-F238E27FC236}">
                <a16:creationId xmlns:a16="http://schemas.microsoft.com/office/drawing/2014/main" id="{8F4DE114-4D87-5DEE-3A59-95D2020AB229}"/>
              </a:ext>
            </a:extLst>
          </p:cNvPr>
          <p:cNvSpPr txBox="1"/>
          <p:nvPr/>
        </p:nvSpPr>
        <p:spPr>
          <a:xfrm>
            <a:off x="892643" y="5935291"/>
            <a:ext cx="10395241"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12:</a:t>
            </a:r>
            <a:r>
              <a:rPr lang="en-US" sz="1500">
                <a:ea typeface="+mn-lt"/>
                <a:cs typeface="+mn-lt"/>
              </a:rPr>
              <a:t> t-SNE plots for Subject classification on a) train data, b) test data for cross-subject evaluation</a:t>
            </a:r>
            <a:endParaRPr lang="en-US" sz="1500" err="1">
              <a:cs typeface="Calibri"/>
            </a:endParaRPr>
          </a:p>
        </p:txBody>
      </p:sp>
      <p:sp>
        <p:nvSpPr>
          <p:cNvPr id="10" name="TextBox 9">
            <a:extLst>
              <a:ext uri="{FF2B5EF4-FFF2-40B4-BE49-F238E27FC236}">
                <a16:creationId xmlns:a16="http://schemas.microsoft.com/office/drawing/2014/main" id="{60083FD1-6F89-5B2F-FF63-0476D2A0697A}"/>
              </a:ext>
            </a:extLst>
          </p:cNvPr>
          <p:cNvSpPr txBox="1"/>
          <p:nvPr/>
        </p:nvSpPr>
        <p:spPr>
          <a:xfrm>
            <a:off x="6498785" y="5478091"/>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b)</a:t>
            </a:r>
            <a:endParaRPr lang="en-US" sz="1500">
              <a:cs typeface="Calibri"/>
            </a:endParaRPr>
          </a:p>
        </p:txBody>
      </p:sp>
      <p:sp>
        <p:nvSpPr>
          <p:cNvPr id="12" name="TextBox 11">
            <a:extLst>
              <a:ext uri="{FF2B5EF4-FFF2-40B4-BE49-F238E27FC236}">
                <a16:creationId xmlns:a16="http://schemas.microsoft.com/office/drawing/2014/main" id="{55CF0F89-9A25-E20F-321A-732DFFE06FB5}"/>
              </a:ext>
            </a:extLst>
          </p:cNvPr>
          <p:cNvSpPr txBox="1"/>
          <p:nvPr/>
        </p:nvSpPr>
        <p:spPr>
          <a:xfrm>
            <a:off x="1045042" y="5478091"/>
            <a:ext cx="4614927"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a:t>
            </a:r>
            <a:r>
              <a:rPr lang="en-US" sz="1500">
                <a:ea typeface="+mn-lt"/>
                <a:cs typeface="+mn-lt"/>
              </a:rPr>
              <a:t>a)</a:t>
            </a:r>
            <a:endParaRPr lang="en-US" sz="1500">
              <a:cs typeface="Calibri"/>
            </a:endParaRPr>
          </a:p>
        </p:txBody>
      </p:sp>
    </p:spTree>
    <p:extLst>
      <p:ext uri="{BB962C8B-B14F-4D97-AF65-F5344CB8AC3E}">
        <p14:creationId xmlns:p14="http://schemas.microsoft.com/office/powerpoint/2010/main" val="15455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AC3F1B-7A68-BF0B-CD7B-99D4E362D32B}"/>
              </a:ext>
            </a:extLst>
          </p:cNvPr>
          <p:cNvSpPr>
            <a:spLocks noGrp="1"/>
          </p:cNvSpPr>
          <p:nvPr>
            <p:ph type="sldNum" sz="quarter" idx="12"/>
          </p:nvPr>
        </p:nvSpPr>
        <p:spPr/>
        <p:txBody>
          <a:bodyPr/>
          <a:lstStyle/>
          <a:p>
            <a:pPr algn="r"/>
            <a:fld id="{3A98EE3D-8CD1-4C3F-BD1C-C98C9596463C}" type="slidenum">
              <a:rPr lang="en-US" sz="1400" dirty="0" smtClean="0"/>
              <a:pPr algn="r"/>
              <a:t>21</a:t>
            </a:fld>
            <a:endParaRPr lang="en-US" sz="1400">
              <a:ea typeface="Calibri"/>
              <a:cs typeface="Calibri"/>
            </a:endParaRPr>
          </a:p>
        </p:txBody>
      </p:sp>
      <p:sp>
        <p:nvSpPr>
          <p:cNvPr id="12" name="Title 1">
            <a:extLst>
              <a:ext uri="{FF2B5EF4-FFF2-40B4-BE49-F238E27FC236}">
                <a16:creationId xmlns:a16="http://schemas.microsoft.com/office/drawing/2014/main" id="{AB45BEE6-12E4-7134-23B3-980E68EE00C5}"/>
              </a:ext>
            </a:extLst>
          </p:cNvPr>
          <p:cNvSpPr txBox="1">
            <a:spLocks/>
          </p:cNvSpPr>
          <p:nvPr/>
        </p:nvSpPr>
        <p:spPr>
          <a:xfrm>
            <a:off x="69157" y="2818742"/>
            <a:ext cx="10677789" cy="700505"/>
          </a:xfrm>
          <a:prstGeom prst="rect">
            <a:avLst/>
          </a:prstGeom>
          <a:solidFill>
            <a:schemeClr val="tx1">
              <a:lumMod val="75000"/>
              <a:lumOff val="2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500">
                <a:solidFill>
                  <a:srgbClr val="FFFFFF"/>
                </a:solidFill>
                <a:ea typeface="+mj-lt"/>
                <a:cs typeface="+mj-lt"/>
              </a:rPr>
              <a:t>Outperform performance on NMED-T Music Identification</a:t>
            </a:r>
            <a:endParaRPr lang="en-US" sz="3500">
              <a:cs typeface="Calibri Light"/>
            </a:endParaRPr>
          </a:p>
        </p:txBody>
      </p:sp>
      <p:sp>
        <p:nvSpPr>
          <p:cNvPr id="8" name="TextBox 7">
            <a:extLst>
              <a:ext uri="{FF2B5EF4-FFF2-40B4-BE49-F238E27FC236}">
                <a16:creationId xmlns:a16="http://schemas.microsoft.com/office/drawing/2014/main" id="{BF0F9DA8-9D5B-3ED4-C631-41951BD8E5E2}"/>
              </a:ext>
            </a:extLst>
          </p:cNvPr>
          <p:cNvSpPr txBox="1"/>
          <p:nvPr/>
        </p:nvSpPr>
        <p:spPr>
          <a:xfrm>
            <a:off x="2503116" y="5358197"/>
            <a:ext cx="7009782"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Table 6:</a:t>
            </a:r>
            <a:r>
              <a:rPr lang="en-US" sz="1500">
                <a:ea typeface="+mn-lt"/>
                <a:cs typeface="+mn-lt"/>
              </a:rPr>
              <a:t> Comparision with other works on Cross-Subject Song Classification</a:t>
            </a:r>
            <a:endParaRPr lang="en-US">
              <a:cs typeface="Calibri"/>
            </a:endParaRPr>
          </a:p>
        </p:txBody>
      </p:sp>
      <p:pic>
        <p:nvPicPr>
          <p:cNvPr id="2" name="Picture 6" descr="Table&#10;&#10;Description automatically generated">
            <a:extLst>
              <a:ext uri="{FF2B5EF4-FFF2-40B4-BE49-F238E27FC236}">
                <a16:creationId xmlns:a16="http://schemas.microsoft.com/office/drawing/2014/main" id="{10668D86-82DD-3ACA-7991-8A56D6EFC458}"/>
              </a:ext>
            </a:extLst>
          </p:cNvPr>
          <p:cNvPicPr>
            <a:picLocks noChangeAspect="1"/>
          </p:cNvPicPr>
          <p:nvPr/>
        </p:nvPicPr>
        <p:blipFill>
          <a:blip r:embed="rId2"/>
          <a:stretch>
            <a:fillRect/>
          </a:stretch>
        </p:blipFill>
        <p:spPr>
          <a:xfrm>
            <a:off x="1903161" y="3724432"/>
            <a:ext cx="8381999" cy="1541812"/>
          </a:xfrm>
          <a:prstGeom prst="rect">
            <a:avLst/>
          </a:prstGeom>
        </p:spPr>
      </p:pic>
      <p:sp>
        <p:nvSpPr>
          <p:cNvPr id="9" name="Title 1">
            <a:extLst>
              <a:ext uri="{FF2B5EF4-FFF2-40B4-BE49-F238E27FC236}">
                <a16:creationId xmlns:a16="http://schemas.microsoft.com/office/drawing/2014/main" id="{EF960DF8-FABC-031B-8ED6-DC913B7813A9}"/>
              </a:ext>
            </a:extLst>
          </p:cNvPr>
          <p:cNvSpPr txBox="1">
            <a:spLocks/>
          </p:cNvSpPr>
          <p:nvPr/>
        </p:nvSpPr>
        <p:spPr>
          <a:xfrm>
            <a:off x="69157" y="345078"/>
            <a:ext cx="10677789" cy="700505"/>
          </a:xfrm>
          <a:prstGeom prst="rect">
            <a:avLst/>
          </a:prstGeom>
          <a:solidFill>
            <a:schemeClr val="tx1">
              <a:lumMod val="75000"/>
              <a:lumOff val="25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800">
                <a:solidFill>
                  <a:srgbClr val="FFFFFF"/>
                </a:solidFill>
                <a:ea typeface="+mj-lt"/>
                <a:cs typeface="+mj-lt"/>
              </a:rPr>
              <a:t>Why NMED-H reflects the highest accuracy</a:t>
            </a:r>
            <a:endParaRPr lang="en-US"/>
          </a:p>
        </p:txBody>
      </p:sp>
      <p:sp>
        <p:nvSpPr>
          <p:cNvPr id="11" name="Content Placeholder 2">
            <a:extLst>
              <a:ext uri="{FF2B5EF4-FFF2-40B4-BE49-F238E27FC236}">
                <a16:creationId xmlns:a16="http://schemas.microsoft.com/office/drawing/2014/main" id="{06041542-6815-7C56-7264-2A72F71C76FC}"/>
              </a:ext>
            </a:extLst>
          </p:cNvPr>
          <p:cNvSpPr txBox="1">
            <a:spLocks/>
          </p:cNvSpPr>
          <p:nvPr/>
        </p:nvSpPr>
        <p:spPr>
          <a:xfrm>
            <a:off x="1315147" y="1340835"/>
            <a:ext cx="9274630" cy="1174692"/>
          </a:xfrm>
          <a:prstGeom prst="rect">
            <a:avLst/>
          </a:prstGeom>
        </p:spPr>
        <p:txBody>
          <a:bodyPr vert="horz" lIns="0" tIns="45720" rIns="0" bIns="45720" rtlCol="0" anchor="t">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90000"/>
              </a:lnSpc>
              <a:buFont typeface="Courier New"/>
              <a:buChar char="o"/>
            </a:pPr>
            <a:r>
              <a:rPr lang="en-US" sz="1600">
                <a:ea typeface="+mn-lt"/>
                <a:cs typeface="+mn-lt"/>
              </a:rPr>
              <a:t> In the NMED-H dataset, a subject did not listen to a different version of the same song or another song of the same version.</a:t>
            </a:r>
          </a:p>
          <a:p>
            <a:pPr algn="just">
              <a:lnSpc>
                <a:spcPct val="90000"/>
              </a:lnSpc>
              <a:buFont typeface="Courier New"/>
              <a:buChar char="o"/>
            </a:pPr>
            <a:r>
              <a:rPr lang="en-US" sz="1600">
                <a:ea typeface="+mn-lt"/>
                <a:cs typeface="+mn-lt"/>
              </a:rPr>
              <a:t>The models have thus learned features not only unique to the media stimuli but to the subjects too. </a:t>
            </a:r>
          </a:p>
        </p:txBody>
      </p:sp>
      <p:sp>
        <p:nvSpPr>
          <p:cNvPr id="5" name="TextBox 4">
            <a:extLst>
              <a:ext uri="{FF2B5EF4-FFF2-40B4-BE49-F238E27FC236}">
                <a16:creationId xmlns:a16="http://schemas.microsoft.com/office/drawing/2014/main" id="{8BBEAF9D-3BC6-42A4-0C61-8EA14FB565D6}"/>
              </a:ext>
            </a:extLst>
          </p:cNvPr>
          <p:cNvSpPr txBox="1"/>
          <p:nvPr/>
        </p:nvSpPr>
        <p:spPr>
          <a:xfrm>
            <a:off x="567340" y="5787465"/>
            <a:ext cx="11055508" cy="657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900" dirty="0">
                <a:ea typeface="+mn-lt"/>
                <a:cs typeface="+mn-lt"/>
              </a:rPr>
              <a:t>Sonawane, D., </a:t>
            </a:r>
            <a:r>
              <a:rPr lang="en-US" sz="900" err="1">
                <a:ea typeface="+mn-lt"/>
                <a:cs typeface="+mn-lt"/>
              </a:rPr>
              <a:t>Miyapuram</a:t>
            </a:r>
            <a:r>
              <a:rPr lang="en-US" sz="900" dirty="0">
                <a:ea typeface="+mn-lt"/>
                <a:cs typeface="+mn-lt"/>
              </a:rPr>
              <a:t>, K. P., RS, B. &amp; Lomas, D. J. </a:t>
            </a:r>
            <a:r>
              <a:rPr lang="en-US" sz="900" err="1">
                <a:ea typeface="+mn-lt"/>
                <a:cs typeface="+mn-lt"/>
              </a:rPr>
              <a:t>GuessTheMusic</a:t>
            </a:r>
            <a:r>
              <a:rPr lang="en-US" sz="900" dirty="0">
                <a:ea typeface="+mn-lt"/>
                <a:cs typeface="+mn-lt"/>
              </a:rPr>
              <a:t>: Song Identification from Electroencephalography response 2020.</a:t>
            </a:r>
            <a:endParaRPr lang="en-US" sz="900" dirty="0">
              <a:ea typeface="Calibri"/>
              <a:cs typeface="Calibri"/>
            </a:endParaRPr>
          </a:p>
          <a:p>
            <a:pPr marL="228600" indent="-228600">
              <a:buAutoNum type="arabicPeriod"/>
            </a:pPr>
            <a:r>
              <a:rPr lang="en-US" sz="900" dirty="0">
                <a:ea typeface="+mn-lt"/>
                <a:cs typeface="+mn-lt"/>
              </a:rPr>
              <a:t>Sharma, G., Pandey, P., Subramanian, R., </a:t>
            </a:r>
            <a:r>
              <a:rPr lang="en-US" sz="900" err="1">
                <a:ea typeface="+mn-lt"/>
                <a:cs typeface="+mn-lt"/>
              </a:rPr>
              <a:t>Miyapuram</a:t>
            </a:r>
            <a:r>
              <a:rPr lang="en-US" sz="900" dirty="0">
                <a:ea typeface="+mn-lt"/>
                <a:cs typeface="+mn-lt"/>
              </a:rPr>
              <a:t>, K. P. &amp; Dhall, A. Neural Encoding of Songs is Modulated by Their Enjoyment 2022.</a:t>
            </a:r>
          </a:p>
          <a:p>
            <a:pPr marL="228600" indent="-228600">
              <a:buFontTx/>
              <a:buAutoNum type="arabicPeriod"/>
            </a:pPr>
            <a:r>
              <a:rPr lang="en-US" sz="900" dirty="0">
                <a:ea typeface="+mn-lt"/>
                <a:cs typeface="+mn-lt"/>
              </a:rPr>
              <a:t>Pandey, P., Sharma, G., </a:t>
            </a:r>
            <a:r>
              <a:rPr lang="en-US" sz="900" err="1">
                <a:ea typeface="+mn-lt"/>
                <a:cs typeface="+mn-lt"/>
              </a:rPr>
              <a:t>Miyapuram</a:t>
            </a:r>
            <a:r>
              <a:rPr lang="en-US" sz="900" dirty="0">
                <a:ea typeface="+mn-lt"/>
                <a:cs typeface="+mn-lt"/>
              </a:rPr>
              <a:t>, K. P., Subramanian, R. &amp; Lomas, D. Music Identification Using Brain Responses to Initial Snippets in ICASSP 2022 - 2022 IEEE International Conference on Acoustics, Speech and Signal Processing (ICASSP) (2022), 1246–1250</a:t>
            </a:r>
            <a:endParaRPr lang="en-US" sz="900" dirty="0">
              <a:ea typeface="Calibri"/>
              <a:cs typeface="Calibri"/>
            </a:endParaRPr>
          </a:p>
        </p:txBody>
      </p:sp>
    </p:spTree>
    <p:extLst>
      <p:ext uri="{BB962C8B-B14F-4D97-AF65-F5344CB8AC3E}">
        <p14:creationId xmlns:p14="http://schemas.microsoft.com/office/powerpoint/2010/main" val="346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 Triangles">
            <a:extLst>
              <a:ext uri="{FF2B5EF4-FFF2-40B4-BE49-F238E27FC236}">
                <a16:creationId xmlns:a16="http://schemas.microsoft.com/office/drawing/2014/main" id="{608DC08B-459A-5BE1-B042-0CB54C8E7CAE}"/>
              </a:ext>
            </a:extLst>
          </p:cNvPr>
          <p:cNvPicPr>
            <a:picLocks noChangeAspect="1"/>
          </p:cNvPicPr>
          <p:nvPr/>
        </p:nvPicPr>
        <p:blipFill rotWithShape="1">
          <a:blip r:embed="rId2">
            <a:duotone>
              <a:schemeClr val="bg2">
                <a:shade val="45000"/>
                <a:satMod val="135000"/>
              </a:schemeClr>
              <a:prstClr val="white"/>
            </a:duotone>
            <a:alphaModFix amt="45000"/>
          </a:blip>
          <a:srcRect t="8770" r="-2" b="9468"/>
          <a:stretch/>
        </p:blipFill>
        <p:spPr>
          <a:xfrm>
            <a:off x="20" y="10"/>
            <a:ext cx="12191980" cy="6857990"/>
          </a:xfrm>
          <a:prstGeom prst="rect">
            <a:avLst/>
          </a:prstGeom>
        </p:spPr>
      </p:pic>
      <p:sp>
        <p:nvSpPr>
          <p:cNvPr id="2" name="Title 1">
            <a:extLst>
              <a:ext uri="{FF2B5EF4-FFF2-40B4-BE49-F238E27FC236}">
                <a16:creationId xmlns:a16="http://schemas.microsoft.com/office/drawing/2014/main" id="{F35B82B2-6820-82C7-E0B0-374CF01B30FE}"/>
              </a:ext>
            </a:extLst>
          </p:cNvPr>
          <p:cNvSpPr>
            <a:spLocks noGrp="1"/>
          </p:cNvSpPr>
          <p:nvPr>
            <p:ph type="title"/>
          </p:nvPr>
        </p:nvSpPr>
        <p:spPr>
          <a:xfrm>
            <a:off x="1097280" y="286603"/>
            <a:ext cx="10058400" cy="1450757"/>
          </a:xfrm>
        </p:spPr>
        <p:txBody>
          <a:bodyPr>
            <a:normAutofit/>
          </a:bodyPr>
          <a:lstStyle/>
          <a:p>
            <a:r>
              <a:rPr lang="en-US">
                <a:ea typeface="+mj-lt"/>
                <a:cs typeface="+mj-lt"/>
              </a:rPr>
              <a:t>Discussion and Conclusion</a:t>
            </a:r>
            <a:endParaRPr lang="en-US">
              <a:ea typeface="Calibri Light"/>
              <a:cs typeface="Calibri Light"/>
            </a:endParaRPr>
          </a:p>
        </p:txBody>
      </p:sp>
      <p:cxnSp>
        <p:nvCxnSpPr>
          <p:cNvPr id="12" name="Straight Connector 1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996A75-6F0E-F546-79B6-2471102073D8}"/>
              </a:ext>
            </a:extLst>
          </p:cNvPr>
          <p:cNvSpPr>
            <a:spLocks noGrp="1"/>
          </p:cNvSpPr>
          <p:nvPr>
            <p:ph idx="1"/>
          </p:nvPr>
        </p:nvSpPr>
        <p:spPr>
          <a:xfrm>
            <a:off x="889071" y="2365932"/>
            <a:ext cx="10485550" cy="3315498"/>
          </a:xfrm>
        </p:spPr>
        <p:txBody>
          <a:bodyPr vert="horz" lIns="0" tIns="45720" rIns="0" bIns="45720" rtlCol="0" anchor="t">
            <a:noAutofit/>
          </a:bodyPr>
          <a:lstStyle/>
          <a:p>
            <a:pPr>
              <a:lnSpc>
                <a:spcPct val="90000"/>
              </a:lnSpc>
              <a:buFont typeface="Calibri,Sans-Serif" panose="020F0502020204030204" pitchFamily="34" charset="0"/>
              <a:buChar char="o"/>
            </a:pPr>
            <a:r>
              <a:rPr lang="en-US" sz="1600">
                <a:ea typeface="+mn-lt"/>
                <a:cs typeface="+mn-lt"/>
              </a:rPr>
              <a:t> We analyzed the EEG responses to media stimuli to identify patterns and features and investigate how these features influence our subjective experience of different media while pointing out the OOD generalization problem of the networks. </a:t>
            </a:r>
            <a:endParaRPr lang="en-US" sz="1600">
              <a:cs typeface="Calibri"/>
            </a:endParaRPr>
          </a:p>
          <a:p>
            <a:pPr>
              <a:lnSpc>
                <a:spcPct val="90000"/>
              </a:lnSpc>
              <a:buFont typeface="Calibri,Sans-Serif" panose="020F0502020204030204" pitchFamily="34" charset="0"/>
              <a:buChar char="o"/>
            </a:pPr>
            <a:r>
              <a:rPr lang="en-US" sz="1600">
                <a:ea typeface="+mn-lt"/>
                <a:cs typeface="+mn-lt"/>
              </a:rPr>
              <a:t> Future work could focus on improving the models’ ability to generalize to unseen data and incorporate larger datasets to improve model learning.</a:t>
            </a:r>
            <a:endParaRPr lang="en-US" sz="1600">
              <a:cs typeface="Calibri"/>
            </a:endParaRPr>
          </a:p>
          <a:p>
            <a:pPr>
              <a:lnSpc>
                <a:spcPct val="90000"/>
              </a:lnSpc>
              <a:buFont typeface="Calibri,Sans-Serif" panose="020F0502020204030204" pitchFamily="34" charset="0"/>
              <a:buChar char="o"/>
            </a:pPr>
            <a:r>
              <a:rPr lang="en-US" sz="1600">
                <a:ea typeface="+mn-lt"/>
                <a:cs typeface="+mn-lt"/>
              </a:rPr>
              <a:t> Linking EEG responses to human and machine perception has practical applications in fields such as music therapy, music production, and audio engineering. </a:t>
            </a:r>
            <a:endParaRPr lang="en-US" sz="1600">
              <a:cs typeface="Calibri"/>
            </a:endParaRPr>
          </a:p>
          <a:p>
            <a:pPr>
              <a:lnSpc>
                <a:spcPct val="90000"/>
              </a:lnSpc>
              <a:buFont typeface="Calibri,Sans-Serif" panose="020F0502020204030204" pitchFamily="34" charset="0"/>
              <a:buChar char="o"/>
            </a:pPr>
            <a:r>
              <a:rPr lang="en-US" sz="1600">
                <a:ea typeface="+mn-lt"/>
                <a:cs typeface="+mn-lt"/>
              </a:rPr>
              <a:t> Clinicians may be able to tailor treatments to individual patients’ needs by evaluating EEG data during different types of music therapy interventions. </a:t>
            </a:r>
            <a:endParaRPr lang="en-US" sz="1600">
              <a:cs typeface="Calibri"/>
            </a:endParaRPr>
          </a:p>
          <a:p>
            <a:pPr>
              <a:lnSpc>
                <a:spcPct val="90000"/>
              </a:lnSpc>
              <a:buFont typeface="Calibri,Sans-Serif" panose="020F0502020204030204" pitchFamily="34" charset="0"/>
              <a:buChar char="o"/>
            </a:pPr>
            <a:r>
              <a:rPr lang="en-US" sz="1600">
                <a:ea typeface="+mn-lt"/>
                <a:cs typeface="+mn-lt"/>
              </a:rPr>
              <a:t> Additionally, understanding how machines perceive and respond to music could help improve the design and development of music recommendation systems, music search engines, and other music-related applications.</a:t>
            </a:r>
          </a:p>
        </p:txBody>
      </p:sp>
      <p:sp>
        <p:nvSpPr>
          <p:cNvPr id="14" name="Rectangle 1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B81CD8B3-1BC7-E2B0-54B4-12C3416023FC}"/>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dirty="0" smtClean="0"/>
              <a:pPr>
                <a:spcAft>
                  <a:spcPts val="600"/>
                </a:spcAft>
              </a:pPr>
              <a:t>22</a:t>
            </a:fld>
            <a:endParaRPr lang="en-US"/>
          </a:p>
        </p:txBody>
      </p:sp>
    </p:spTree>
    <p:extLst>
      <p:ext uri="{BB962C8B-B14F-4D97-AF65-F5344CB8AC3E}">
        <p14:creationId xmlns:p14="http://schemas.microsoft.com/office/powerpoint/2010/main" val="255215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8014-4634-6681-7D69-42E94D925397}"/>
              </a:ext>
            </a:extLst>
          </p:cNvPr>
          <p:cNvSpPr>
            <a:spLocks noGrp="1"/>
          </p:cNvSpPr>
          <p:nvPr>
            <p:ph type="title"/>
          </p:nvPr>
        </p:nvSpPr>
        <p:spPr/>
        <p:txBody>
          <a:bodyPr/>
          <a:lstStyle/>
          <a:p>
            <a:r>
              <a:rPr lang="en-US">
                <a:ea typeface="Calibri Light"/>
                <a:cs typeface="Calibri Light"/>
              </a:rPr>
              <a:t>References</a:t>
            </a:r>
            <a:endParaRPr lang="en-US"/>
          </a:p>
        </p:txBody>
      </p:sp>
      <p:sp>
        <p:nvSpPr>
          <p:cNvPr id="3" name="Content Placeholder 2">
            <a:extLst>
              <a:ext uri="{FF2B5EF4-FFF2-40B4-BE49-F238E27FC236}">
                <a16:creationId xmlns:a16="http://schemas.microsoft.com/office/drawing/2014/main" id="{08E91D53-6E7F-681A-6E4C-D981FB6859FF}"/>
              </a:ext>
            </a:extLst>
          </p:cNvPr>
          <p:cNvSpPr>
            <a:spLocks noGrp="1"/>
          </p:cNvSpPr>
          <p:nvPr>
            <p:ph idx="1"/>
          </p:nvPr>
        </p:nvSpPr>
        <p:spPr>
          <a:xfrm>
            <a:off x="791623" y="2088052"/>
            <a:ext cx="10686028" cy="4143061"/>
          </a:xfrm>
        </p:spPr>
        <p:txBody>
          <a:bodyPr vert="horz" lIns="0" tIns="45720" rIns="0" bIns="45720" rtlCol="0" anchor="t">
            <a:noAutofit/>
          </a:bodyPr>
          <a:lstStyle/>
          <a:p>
            <a:pPr>
              <a:buFont typeface="Wingdings" panose="020F0502020204030204" pitchFamily="34" charset="0"/>
              <a:buChar char="q"/>
            </a:pPr>
            <a:r>
              <a:rPr lang="en-US" sz="1150" dirty="0">
                <a:ea typeface="+mn-lt"/>
                <a:cs typeface="+mn-lt"/>
              </a:rPr>
              <a:t>Elahi, M.,  Ricci,  F.,  Rubens,  N.:  A  survey  of  active  learning  in  collaborative  filtering  recommender  systems.   Computer   Science   Review   20, 29–50 (2016). </a:t>
            </a:r>
            <a:r>
              <a:rPr lang="en-US" sz="1150" dirty="0">
                <a:ea typeface="+mn-lt"/>
                <a:cs typeface="+mn-lt"/>
                <a:hlinkClick r:id="rId2"/>
              </a:rPr>
              <a:t>https://doi.org/https://doi.org/10.1016/j.cosrev.2016.05.002</a:t>
            </a:r>
            <a:r>
              <a:rPr lang="en-US" sz="1150" dirty="0">
                <a:ea typeface="+mn-lt"/>
                <a:cs typeface="+mn-lt"/>
              </a:rPr>
              <a:t>, </a:t>
            </a:r>
            <a:r>
              <a:rPr lang="en-US" sz="1150" dirty="0">
                <a:ea typeface="+mn-lt"/>
                <a:cs typeface="+mn-lt"/>
                <a:hlinkClick r:id="rId3"/>
              </a:rPr>
              <a:t>https://www.sciencedirect.com/science/article/pii/S1574013715300150</a:t>
            </a:r>
            <a:endParaRPr lang="en-US" sz="1150" dirty="0">
              <a:ea typeface="Calibri" panose="020F0502020204030204"/>
              <a:cs typeface="Calibri" panose="020F0502020204030204"/>
            </a:endParaRPr>
          </a:p>
          <a:p>
            <a:pPr>
              <a:buFont typeface="Wingdings" panose="020F0502020204030204" pitchFamily="34" charset="0"/>
              <a:buChar char="q"/>
            </a:pPr>
            <a:r>
              <a:rPr lang="en-US" sz="1150" dirty="0">
                <a:ea typeface="+mn-lt"/>
                <a:cs typeface="+mn-lt"/>
              </a:rPr>
              <a:t>Geetha, G., Safa, M., Fancy, C., Saranya, D.: A hybrid approach using collaborative filtering and content based filtering for recommender system. Journal of Physics: Conference Series 1000(1), 012101 (</a:t>
            </a:r>
            <a:r>
              <a:rPr lang="en-US" sz="1150" dirty="0" err="1">
                <a:ea typeface="+mn-lt"/>
                <a:cs typeface="+mn-lt"/>
              </a:rPr>
              <a:t>apr</a:t>
            </a:r>
            <a:r>
              <a:rPr lang="en-US" sz="1150" dirty="0">
                <a:ea typeface="+mn-lt"/>
                <a:cs typeface="+mn-lt"/>
              </a:rPr>
              <a:t> 2018). </a:t>
            </a:r>
            <a:r>
              <a:rPr lang="en-US" sz="1150" dirty="0">
                <a:ea typeface="+mn-lt"/>
                <a:cs typeface="+mn-lt"/>
                <a:hlinkClick r:id="rId4"/>
              </a:rPr>
              <a:t>https://doi.org/10.1088/1742-</a:t>
            </a:r>
            <a:r>
              <a:rPr lang="en-US" sz="1150" dirty="0">
                <a:ea typeface="+mn-lt"/>
                <a:cs typeface="+mn-lt"/>
              </a:rPr>
              <a:t> 6596/1000/1/012101, </a:t>
            </a:r>
            <a:r>
              <a:rPr lang="en-US" sz="1150" dirty="0">
                <a:ea typeface="+mn-lt"/>
                <a:cs typeface="+mn-lt"/>
                <a:hlinkClick r:id="rId5"/>
              </a:rPr>
              <a:t>https://dx.doi.org/10.1088/1742-6596/1000/1/012101</a:t>
            </a:r>
            <a:endParaRPr lang="en-US" sz="1150" dirty="0">
              <a:ea typeface="+mn-lt"/>
              <a:cs typeface="+mn-lt"/>
            </a:endParaRPr>
          </a:p>
          <a:p>
            <a:pPr>
              <a:buFont typeface="Wingdings" panose="020F0502020204030204" pitchFamily="34" charset="0"/>
              <a:buChar char="q"/>
            </a:pPr>
            <a:r>
              <a:rPr lang="en-US" sz="1150" dirty="0">
                <a:ea typeface="+mn-lt"/>
                <a:cs typeface="+mn-lt"/>
              </a:rPr>
              <a:t>Pandey, P., Tripathi, R., </a:t>
            </a:r>
            <a:r>
              <a:rPr lang="en-US" sz="1150" dirty="0" err="1">
                <a:ea typeface="+mn-lt"/>
                <a:cs typeface="+mn-lt"/>
              </a:rPr>
              <a:t>Miyapuram</a:t>
            </a:r>
            <a:r>
              <a:rPr lang="en-US" sz="1150" dirty="0">
                <a:ea typeface="+mn-lt"/>
                <a:cs typeface="+mn-lt"/>
              </a:rPr>
              <a:t>, K.P.: Classifying oscillatory brain activity associated with </a:t>
            </a:r>
            <a:r>
              <a:rPr lang="en-US" sz="1150" dirty="0" err="1">
                <a:ea typeface="+mn-lt"/>
                <a:cs typeface="+mn-lt"/>
              </a:rPr>
              <a:t>indian</a:t>
            </a:r>
            <a:r>
              <a:rPr lang="en-US" sz="1150" dirty="0">
                <a:ea typeface="+mn-lt"/>
                <a:cs typeface="+mn-lt"/>
              </a:rPr>
              <a:t> rasas using network metrics. Brain Informatics 9(1), 1–20 (2022)</a:t>
            </a:r>
          </a:p>
          <a:p>
            <a:pPr>
              <a:buFont typeface="Wingdings" panose="020F0502020204030204" pitchFamily="34" charset="0"/>
              <a:buChar char="q"/>
            </a:pPr>
            <a:r>
              <a:rPr lang="en-US" sz="1150" dirty="0">
                <a:ea typeface="+mn-lt"/>
                <a:cs typeface="+mn-lt"/>
              </a:rPr>
              <a:t>Pandey, P., Swarnkar, R., </a:t>
            </a:r>
            <a:r>
              <a:rPr lang="en-US" sz="1150" dirty="0" err="1">
                <a:ea typeface="+mn-lt"/>
                <a:cs typeface="+mn-lt"/>
              </a:rPr>
              <a:t>Kakaria</a:t>
            </a:r>
            <a:r>
              <a:rPr lang="en-US" sz="1150" dirty="0">
                <a:ea typeface="+mn-lt"/>
                <a:cs typeface="+mn-lt"/>
              </a:rPr>
              <a:t>, S., </a:t>
            </a:r>
            <a:r>
              <a:rPr lang="en-US" sz="1150" dirty="0" err="1">
                <a:ea typeface="+mn-lt"/>
                <a:cs typeface="+mn-lt"/>
              </a:rPr>
              <a:t>Miyapuram</a:t>
            </a:r>
            <a:r>
              <a:rPr lang="en-US" sz="1150" dirty="0">
                <a:ea typeface="+mn-lt"/>
                <a:cs typeface="+mn-lt"/>
              </a:rPr>
              <a:t>, K.P.: Understanding consumer preferences for movie trailers from </a:t>
            </a:r>
            <a:r>
              <a:rPr lang="en-US" sz="1150" dirty="0" err="1">
                <a:ea typeface="+mn-lt"/>
                <a:cs typeface="+mn-lt"/>
              </a:rPr>
              <a:t>eeg</a:t>
            </a:r>
            <a:r>
              <a:rPr lang="en-US" sz="1150" dirty="0">
                <a:ea typeface="+mn-lt"/>
                <a:cs typeface="+mn-lt"/>
              </a:rPr>
              <a:t> using machine learning. </a:t>
            </a:r>
            <a:r>
              <a:rPr lang="en-US" sz="1150" dirty="0" err="1">
                <a:ea typeface="+mn-lt"/>
                <a:cs typeface="+mn-lt"/>
              </a:rPr>
              <a:t>arXiv</a:t>
            </a:r>
            <a:r>
              <a:rPr lang="en-US" sz="1150" dirty="0">
                <a:ea typeface="+mn-lt"/>
                <a:cs typeface="+mn-lt"/>
              </a:rPr>
              <a:t> preprint arXiv:2007.10756 (2020)</a:t>
            </a:r>
          </a:p>
          <a:p>
            <a:pPr>
              <a:buFont typeface="Wingdings" panose="020F0502020204030204" pitchFamily="34" charset="0"/>
              <a:buChar char="q"/>
            </a:pPr>
            <a:r>
              <a:rPr lang="en-US" sz="1150">
                <a:ea typeface="+mn-lt"/>
                <a:cs typeface="+mn-lt"/>
              </a:rPr>
              <a:t>Su,  J.,  Wen,  Z.,  Lin,  T.,  Guan,  Y.:  Learning  disentangled  behaviour  patterns for wearable-based human activity recognition. Proceedings of the ACM on In- teractive, Mobile, Wearable and Ubiquitous Technologies 6(1), 1–19 (mar 2022). https://doi.org/10.1145/3517252, </a:t>
            </a:r>
            <a:r>
              <a:rPr lang="en-US" sz="1150" dirty="0">
                <a:ea typeface="+mn-lt"/>
                <a:cs typeface="+mn-lt"/>
                <a:hlinkClick r:id="rId6"/>
              </a:rPr>
              <a:t>https://doi.org/10.1145%2F3517252</a:t>
            </a:r>
          </a:p>
          <a:p>
            <a:pPr>
              <a:buFont typeface="Wingdings" panose="020F0502020204030204" pitchFamily="34" charset="0"/>
              <a:buChar char="q"/>
            </a:pPr>
            <a:r>
              <a:rPr lang="en-US" sz="1150">
                <a:ea typeface="+mn-lt"/>
                <a:cs typeface="+mn-lt"/>
              </a:rPr>
              <a:t>Pandey, P., Ahmad, N., Miyapuram, K.P., Lomas, D.: Predicting dominant beatfrequency from brain responses while listening to music. In: 2021 IEEE Inter- national Conference on Bioinformatics and Biomedicine (BIBM). pp. 3058–3064 (2021). </a:t>
            </a:r>
            <a:r>
              <a:rPr lang="en-US" sz="1150" dirty="0">
                <a:ea typeface="+mn-lt"/>
                <a:cs typeface="+mn-lt"/>
                <a:hlinkClick r:id="rId7"/>
              </a:rPr>
              <a:t>https://doi.org/10.1109/BIBM52615.2021.9669750</a:t>
            </a:r>
            <a:endParaRPr lang="en-US">
              <a:ea typeface="Calibri" panose="020F0502020204030204"/>
              <a:cs typeface="Calibri" panose="020F0502020204030204"/>
            </a:endParaRPr>
          </a:p>
          <a:p>
            <a:pPr>
              <a:buFont typeface="Wingdings" panose="020F0502020204030204" pitchFamily="34" charset="0"/>
              <a:buChar char="q"/>
            </a:pPr>
            <a:r>
              <a:rPr lang="en-US" sz="1150" dirty="0">
                <a:ea typeface="+mn-lt"/>
                <a:cs typeface="+mn-lt"/>
              </a:rPr>
              <a:t>Johri, R., Pandey, P., </a:t>
            </a:r>
            <a:r>
              <a:rPr lang="en-US" sz="1150" err="1">
                <a:ea typeface="+mn-lt"/>
                <a:cs typeface="+mn-lt"/>
              </a:rPr>
              <a:t>Miyapuram</a:t>
            </a:r>
            <a:r>
              <a:rPr lang="en-US" sz="1150" dirty="0">
                <a:ea typeface="+mn-lt"/>
                <a:cs typeface="+mn-lt"/>
              </a:rPr>
              <a:t>, K.P., Lomas, D.: Brain activity recognition using deep electroencephalography representation. In: 2023 IEEE Applied Sensing Conference (APSCON). pp. 1–3. IEEE (2023)</a:t>
            </a:r>
          </a:p>
          <a:p>
            <a:pPr>
              <a:buFont typeface="Wingdings" panose="020F0502020204030204" pitchFamily="34" charset="0"/>
              <a:buChar char="q"/>
            </a:pPr>
            <a:r>
              <a:rPr lang="en-US" sz="1150" dirty="0">
                <a:ea typeface="+mn-lt"/>
                <a:cs typeface="+mn-lt"/>
              </a:rPr>
              <a:t>Pandey, P., Gupta, P., </a:t>
            </a:r>
            <a:r>
              <a:rPr lang="en-US" sz="1150" dirty="0" err="1">
                <a:ea typeface="+mn-lt"/>
                <a:cs typeface="+mn-lt"/>
              </a:rPr>
              <a:t>Miyapuram</a:t>
            </a:r>
            <a:r>
              <a:rPr lang="en-US" sz="1150" dirty="0">
                <a:ea typeface="+mn-lt"/>
                <a:cs typeface="+mn-lt"/>
              </a:rPr>
              <a:t>, K.P.: Brain connectivity based classification of meditation expertise. In: Brain Informatics: 14th International Conference, BI 2021, Virtual Event, September 17–19, 2021, Proceedings. pp. 89–98. Springer (2021)</a:t>
            </a:r>
          </a:p>
          <a:p>
            <a:pPr>
              <a:buFont typeface="Wingdings" panose="020F0502020204030204" pitchFamily="34" charset="0"/>
              <a:buChar char="q"/>
            </a:pPr>
            <a:endParaRPr lang="en-US" sz="1150" dirty="0">
              <a:ea typeface="Calibri"/>
              <a:cs typeface="Calibri"/>
            </a:endParaRPr>
          </a:p>
          <a:p>
            <a:pPr>
              <a:buFont typeface="Wingdings" panose="020F0502020204030204" pitchFamily="34" charset="0"/>
              <a:buChar char="q"/>
            </a:pPr>
            <a:endParaRPr lang="en-US" sz="1150">
              <a:ea typeface="Calibri"/>
              <a:cs typeface="Calibri"/>
            </a:endParaRPr>
          </a:p>
          <a:p>
            <a:pPr>
              <a:buFont typeface="Wingdings" panose="020F0502020204030204" pitchFamily="34" charset="0"/>
              <a:buChar char="q"/>
            </a:pPr>
            <a:endParaRPr lang="en-US" sz="1150">
              <a:ea typeface="Calibri"/>
              <a:cs typeface="Calibri"/>
            </a:endParaRPr>
          </a:p>
          <a:p>
            <a:pPr>
              <a:buFont typeface="Wingdings" panose="020F0502020204030204" pitchFamily="34" charset="0"/>
              <a:buChar char="q"/>
            </a:pPr>
            <a:endParaRPr lang="en-US" sz="1150">
              <a:ea typeface="Calibri"/>
              <a:cs typeface="Calibri"/>
            </a:endParaRPr>
          </a:p>
          <a:p>
            <a:pPr>
              <a:buFont typeface="Wingdings" panose="020F0502020204030204" pitchFamily="34" charset="0"/>
              <a:buChar char="q"/>
            </a:pPr>
            <a:endParaRPr lang="en-US" sz="1150">
              <a:ea typeface="Calibri"/>
              <a:cs typeface="Calibri"/>
            </a:endParaRPr>
          </a:p>
          <a:p>
            <a:pPr>
              <a:buFont typeface="Wingdings" panose="020F0502020204030204" pitchFamily="34" charset="0"/>
              <a:buChar char="q"/>
            </a:pPr>
            <a:endParaRPr lang="en-US" sz="1150">
              <a:ea typeface="Calibri"/>
              <a:cs typeface="Calibri"/>
            </a:endParaRPr>
          </a:p>
        </p:txBody>
      </p:sp>
      <p:sp>
        <p:nvSpPr>
          <p:cNvPr id="4" name="Slide Number Placeholder 3">
            <a:extLst>
              <a:ext uri="{FF2B5EF4-FFF2-40B4-BE49-F238E27FC236}">
                <a16:creationId xmlns:a16="http://schemas.microsoft.com/office/drawing/2014/main" id="{ADF3690D-A15C-37CF-386C-7A9305A517B0}"/>
              </a:ext>
            </a:extLst>
          </p:cNvPr>
          <p:cNvSpPr>
            <a:spLocks noGrp="1"/>
          </p:cNvSpPr>
          <p:nvPr>
            <p:ph type="sldNum" sz="quarter" idx="12"/>
          </p:nvPr>
        </p:nvSpPr>
        <p:spPr/>
        <p:txBody>
          <a:bodyPr/>
          <a:lstStyle/>
          <a:p>
            <a:fld id="{3A98EE3D-8CD1-4C3F-BD1C-C98C9596463C}" type="slidenum">
              <a:rPr lang="en-US" smtClean="0"/>
              <a:t>23</a:t>
            </a:fld>
            <a:endParaRPr lang="en-US"/>
          </a:p>
        </p:txBody>
      </p:sp>
    </p:spTree>
    <p:extLst>
      <p:ext uri="{BB962C8B-B14F-4D97-AF65-F5344CB8AC3E}">
        <p14:creationId xmlns:p14="http://schemas.microsoft.com/office/powerpoint/2010/main" val="1004331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8014-4634-6681-7D69-42E94D925397}"/>
              </a:ext>
            </a:extLst>
          </p:cNvPr>
          <p:cNvSpPr>
            <a:spLocks noGrp="1"/>
          </p:cNvSpPr>
          <p:nvPr>
            <p:ph type="title"/>
          </p:nvPr>
        </p:nvSpPr>
        <p:spPr/>
        <p:txBody>
          <a:bodyPr/>
          <a:lstStyle/>
          <a:p>
            <a:r>
              <a:rPr lang="en-US">
                <a:ea typeface="Calibri Light"/>
                <a:cs typeface="Calibri Light"/>
              </a:rPr>
              <a:t>References</a:t>
            </a:r>
            <a:endParaRPr lang="en-US"/>
          </a:p>
        </p:txBody>
      </p:sp>
      <p:sp>
        <p:nvSpPr>
          <p:cNvPr id="3" name="Content Placeholder 2">
            <a:extLst>
              <a:ext uri="{FF2B5EF4-FFF2-40B4-BE49-F238E27FC236}">
                <a16:creationId xmlns:a16="http://schemas.microsoft.com/office/drawing/2014/main" id="{08E91D53-6E7F-681A-6E4C-D981FB6859FF}"/>
              </a:ext>
            </a:extLst>
          </p:cNvPr>
          <p:cNvSpPr>
            <a:spLocks noGrp="1"/>
          </p:cNvSpPr>
          <p:nvPr>
            <p:ph idx="1"/>
          </p:nvPr>
        </p:nvSpPr>
        <p:spPr>
          <a:xfrm>
            <a:off x="791623" y="2088052"/>
            <a:ext cx="10664564" cy="4143061"/>
          </a:xfrm>
        </p:spPr>
        <p:txBody>
          <a:bodyPr vert="horz" lIns="0" tIns="45720" rIns="0" bIns="45720" rtlCol="0" anchor="t">
            <a:noAutofit/>
          </a:bodyPr>
          <a:lstStyle/>
          <a:p>
            <a:pPr>
              <a:buFont typeface="Wingdings" panose="020F0502020204030204" pitchFamily="34" charset="0"/>
              <a:buChar char="q"/>
            </a:pPr>
            <a:r>
              <a:rPr lang="en-US" sz="1200" dirty="0">
                <a:ea typeface="Calibri" panose="020F0502020204030204"/>
                <a:cs typeface="Calibri" panose="020F0502020204030204"/>
              </a:rPr>
              <a:t>Building the world’s most valuable brain data models, </a:t>
            </a:r>
            <a:r>
              <a:rPr lang="en-US" sz="1200" dirty="0">
                <a:solidFill>
                  <a:srgbClr val="6EAC1C"/>
                </a:solidFill>
                <a:ea typeface="Calibri" panose="020F0502020204030204"/>
                <a:cs typeface="Calibri" panose="020F0502020204030204"/>
                <a:hlinkClick r:id="rId2"/>
              </a:rPr>
              <a:t>https://www.kernel.com/</a:t>
            </a:r>
            <a:r>
              <a:rPr lang="en-US" sz="1200" dirty="0">
                <a:ea typeface="Calibri" panose="020F0502020204030204"/>
                <a:cs typeface="Calibri" panose="020F0502020204030204"/>
              </a:rPr>
              <a:t> </a:t>
            </a:r>
            <a:endParaRPr lang="en-US">
              <a:ea typeface="Calibri" panose="020F0502020204030204"/>
              <a:cs typeface="Calibri" panose="020F0502020204030204"/>
            </a:endParaRPr>
          </a:p>
          <a:p>
            <a:pPr>
              <a:buFont typeface="Wingdings" panose="020F0502020204030204" pitchFamily="34" charset="0"/>
              <a:buChar char="q"/>
            </a:pPr>
            <a:r>
              <a:rPr lang="en-US" sz="1200" dirty="0">
                <a:ea typeface="+mn-lt"/>
                <a:cs typeface="+mn-lt"/>
              </a:rPr>
              <a:t>Roy, Y., Banville, H., Albuquerque, I., </a:t>
            </a:r>
            <a:r>
              <a:rPr lang="en-US" sz="1200" err="1">
                <a:ea typeface="+mn-lt"/>
                <a:cs typeface="+mn-lt"/>
              </a:rPr>
              <a:t>Gramfort</a:t>
            </a:r>
            <a:r>
              <a:rPr lang="en-US" sz="1200" dirty="0">
                <a:ea typeface="+mn-lt"/>
                <a:cs typeface="+mn-lt"/>
              </a:rPr>
              <a:t>, A., Falk, T.H., Faubert, J.: Deep learning-based electroencephalography analysis: a systematic review - </a:t>
            </a:r>
            <a:r>
              <a:rPr lang="en-US" sz="1200" err="1">
                <a:ea typeface="+mn-lt"/>
                <a:cs typeface="+mn-lt"/>
              </a:rPr>
              <a:t>iopscience</a:t>
            </a:r>
            <a:r>
              <a:rPr lang="en-US" sz="1200" dirty="0">
                <a:ea typeface="+mn-lt"/>
                <a:cs typeface="+mn-lt"/>
              </a:rPr>
              <a:t> (Aug 2019), https://iopscience.iop.org/article/10.1088/1741-2552/ab260c</a:t>
            </a:r>
            <a:endParaRPr lang="en-US" sz="1200" dirty="0">
              <a:ea typeface="Calibri" panose="020F0502020204030204"/>
              <a:cs typeface="Calibri" panose="020F0502020204030204"/>
            </a:endParaRPr>
          </a:p>
          <a:p>
            <a:pPr>
              <a:buFont typeface="Wingdings" panose="020F0502020204030204" pitchFamily="34" charset="0"/>
              <a:buChar char="q"/>
            </a:pPr>
            <a:r>
              <a:rPr lang="en-US" sz="1200" dirty="0">
                <a:ea typeface="Calibri" panose="020F0502020204030204"/>
                <a:cs typeface="Calibri" panose="020F0502020204030204"/>
              </a:rPr>
              <a:t>Transforming music into medicine, </a:t>
            </a:r>
            <a:r>
              <a:rPr lang="en-US" sz="1200" dirty="0">
                <a:solidFill>
                  <a:srgbClr val="6EAC1C"/>
                </a:solidFill>
                <a:ea typeface="Calibri" panose="020F0502020204030204"/>
                <a:cs typeface="Calibri" panose="020F0502020204030204"/>
                <a:hlinkClick r:id="rId3"/>
              </a:rPr>
              <a:t>https://www.lucidtherapeutics.com/</a:t>
            </a:r>
            <a:r>
              <a:rPr lang="en-US" sz="1200" dirty="0">
                <a:ea typeface="Calibri" panose="020F0502020204030204"/>
                <a:cs typeface="Calibri" panose="020F0502020204030204"/>
              </a:rPr>
              <a:t> </a:t>
            </a:r>
          </a:p>
          <a:p>
            <a:pPr>
              <a:buFont typeface="Wingdings" panose="020F0502020204030204" pitchFamily="34" charset="0"/>
              <a:buChar char="q"/>
            </a:pPr>
            <a:r>
              <a:rPr lang="en-US" sz="1200" err="1">
                <a:ea typeface="Calibri" panose="020F0502020204030204"/>
                <a:cs typeface="Calibri" panose="020F0502020204030204"/>
              </a:rPr>
              <a:t>Bedmutha</a:t>
            </a:r>
            <a:r>
              <a:rPr lang="en-US" sz="1200" dirty="0">
                <a:ea typeface="Calibri" panose="020F0502020204030204"/>
                <a:cs typeface="Calibri" panose="020F0502020204030204"/>
              </a:rPr>
              <a:t>, P., Pandey, P., Ahmed, N., </a:t>
            </a:r>
            <a:r>
              <a:rPr lang="en-US" sz="1200" err="1">
                <a:ea typeface="Calibri" panose="020F0502020204030204"/>
                <a:cs typeface="Calibri" panose="020F0502020204030204"/>
              </a:rPr>
              <a:t>Miyapuram</a:t>
            </a:r>
            <a:r>
              <a:rPr lang="en-US" sz="1200" dirty="0">
                <a:ea typeface="Calibri" panose="020F0502020204030204"/>
                <a:cs typeface="Calibri" panose="020F0502020204030204"/>
              </a:rPr>
              <a:t>, K.P., Lomas, D.: Canonical correlation analysis (</a:t>
            </a:r>
            <a:r>
              <a:rPr lang="en-US" sz="1200" err="1">
                <a:ea typeface="Calibri" panose="020F0502020204030204"/>
                <a:cs typeface="Calibri" panose="020F0502020204030204"/>
              </a:rPr>
              <a:t>cca</a:t>
            </a:r>
            <a:r>
              <a:rPr lang="en-US" sz="1200" dirty="0">
                <a:ea typeface="Calibri" panose="020F0502020204030204"/>
                <a:cs typeface="Calibri" panose="020F0502020204030204"/>
              </a:rPr>
              <a:t>) reveal neural entrainment for each song and similarity among genres (2022) </a:t>
            </a:r>
          </a:p>
          <a:p>
            <a:pPr>
              <a:buFont typeface="Wingdings" panose="020F0502020204030204" pitchFamily="34" charset="0"/>
              <a:buChar char="q"/>
            </a:pPr>
            <a:r>
              <a:rPr lang="en-US" sz="1200" dirty="0">
                <a:ea typeface="Calibri" panose="020F0502020204030204"/>
                <a:cs typeface="Calibri" panose="020F0502020204030204"/>
              </a:rPr>
              <a:t>Chaudhary, S., Pandey, P., </a:t>
            </a:r>
            <a:r>
              <a:rPr lang="en-US" sz="1200" err="1">
                <a:ea typeface="Calibri" panose="020F0502020204030204"/>
                <a:cs typeface="Calibri" panose="020F0502020204030204"/>
              </a:rPr>
              <a:t>Miyapuram</a:t>
            </a:r>
            <a:r>
              <a:rPr lang="en-US" sz="1200" dirty="0">
                <a:ea typeface="Calibri" panose="020F0502020204030204"/>
                <a:cs typeface="Calibri" panose="020F0502020204030204"/>
              </a:rPr>
              <a:t>, K.P., Lomas, D.: Classifying </a:t>
            </a:r>
            <a:r>
              <a:rPr lang="en-US" sz="1200" err="1">
                <a:ea typeface="Calibri" panose="020F0502020204030204"/>
                <a:cs typeface="Calibri" panose="020F0502020204030204"/>
              </a:rPr>
              <a:t>eeg</a:t>
            </a:r>
            <a:r>
              <a:rPr lang="en-US" sz="1200" dirty="0">
                <a:ea typeface="Calibri" panose="020F0502020204030204"/>
                <a:cs typeface="Calibri" panose="020F0502020204030204"/>
              </a:rPr>
              <a:t> signals of mind-wandering across different styles of meditation. In: Brain Informatics: 15th International Conference, BI 2022, Padua, Italy, July 15–17, 2022, Proceedings. pp. 152–163. Springer (2022) </a:t>
            </a:r>
          </a:p>
          <a:p>
            <a:pPr>
              <a:buFont typeface="Wingdings" panose="020F0502020204030204" pitchFamily="34" charset="0"/>
              <a:buChar char="q"/>
            </a:pPr>
            <a:r>
              <a:rPr lang="en-US" sz="1200" dirty="0">
                <a:ea typeface="Calibri" panose="020F0502020204030204"/>
                <a:cs typeface="Calibri" panose="020F0502020204030204"/>
              </a:rPr>
              <a:t>Duan, R.N., Zhu, J.Y., Lu, B.L.: Differential entropy feature for EEG-based emotion classification. In: 6th International IEEE/EMBS Conference on Neural Engineering (NER). pp. 81–84. IEEE (2013)</a:t>
            </a:r>
          </a:p>
          <a:p>
            <a:pPr>
              <a:buFont typeface="Wingdings" panose="020F0502020204030204" pitchFamily="34" charset="0"/>
              <a:buChar char="q"/>
            </a:pPr>
            <a:r>
              <a:rPr lang="en-US" sz="1200" dirty="0">
                <a:ea typeface="+mn-lt"/>
                <a:cs typeface="+mn-lt"/>
              </a:rPr>
              <a:t>Tibor,  S.R.,   Tobias,   S.J.,   Josef,   F.L.D.,   Martin,   G.,   Katharina,   E., Michael, T., Frank, H., Wolfram, B., Tonio, B.: Deep learning with con- </a:t>
            </a:r>
            <a:r>
              <a:rPr lang="en-US" sz="1200" err="1">
                <a:ea typeface="+mn-lt"/>
                <a:cs typeface="+mn-lt"/>
              </a:rPr>
              <a:t>volutional</a:t>
            </a:r>
            <a:r>
              <a:rPr lang="en-US" sz="1200" dirty="0">
                <a:ea typeface="+mn-lt"/>
                <a:cs typeface="+mn-lt"/>
              </a:rPr>
              <a:t> neural networks  for  </a:t>
            </a:r>
            <a:r>
              <a:rPr lang="en-US" sz="1200" err="1">
                <a:ea typeface="+mn-lt"/>
                <a:cs typeface="+mn-lt"/>
              </a:rPr>
              <a:t>eeg</a:t>
            </a:r>
            <a:r>
              <a:rPr lang="en-US" sz="1200" dirty="0">
                <a:ea typeface="+mn-lt"/>
                <a:cs typeface="+mn-lt"/>
              </a:rPr>
              <a:t>  decoding  and  visualization.  Human Brain Mapping 38(11), 5391–5420. </a:t>
            </a:r>
            <a:r>
              <a:rPr lang="en-US" sz="1200" dirty="0">
                <a:ea typeface="+mn-lt"/>
                <a:cs typeface="+mn-lt"/>
                <a:hlinkClick r:id="rId4"/>
              </a:rPr>
              <a:t>https://doi.org/10.1002/hbm.23730</a:t>
            </a:r>
            <a:r>
              <a:rPr lang="en-US" sz="1200" dirty="0">
                <a:ea typeface="+mn-lt"/>
                <a:cs typeface="+mn-lt"/>
              </a:rPr>
              <a:t>, </a:t>
            </a:r>
            <a:r>
              <a:rPr lang="en-US" sz="1200" dirty="0">
                <a:ea typeface="+mn-lt"/>
                <a:cs typeface="+mn-lt"/>
                <a:hlinkClick r:id="rId5"/>
              </a:rPr>
              <a:t>https://onlinelibrary.wiley.com/doi/abs/10.1002/hbm.23730</a:t>
            </a:r>
            <a:endParaRPr lang="en-US">
              <a:ea typeface="+mn-lt"/>
              <a:cs typeface="+mn-lt"/>
            </a:endParaRPr>
          </a:p>
          <a:p>
            <a:pPr>
              <a:buFont typeface="Wingdings" panose="020F0502020204030204" pitchFamily="34" charset="0"/>
              <a:buChar char="q"/>
            </a:pPr>
            <a:r>
              <a:rPr lang="en-US" sz="1200" dirty="0">
                <a:ea typeface="+mn-lt"/>
                <a:cs typeface="+mn-lt"/>
              </a:rPr>
              <a:t>Zheng, W.L., Lu, B.L.: Investigating critical frequency  bands  and  </a:t>
            </a:r>
            <a:r>
              <a:rPr lang="en-US" sz="1200" err="1">
                <a:ea typeface="+mn-lt"/>
                <a:cs typeface="+mn-lt"/>
              </a:rPr>
              <a:t>chan</a:t>
            </a:r>
            <a:r>
              <a:rPr lang="en-US" sz="1200" dirty="0">
                <a:ea typeface="+mn-lt"/>
                <a:cs typeface="+mn-lt"/>
              </a:rPr>
              <a:t>- </a:t>
            </a:r>
            <a:r>
              <a:rPr lang="en-US" sz="1200" err="1">
                <a:ea typeface="+mn-lt"/>
                <a:cs typeface="+mn-lt"/>
              </a:rPr>
              <a:t>nels</a:t>
            </a:r>
            <a:r>
              <a:rPr lang="en-US" sz="1200" dirty="0">
                <a:ea typeface="+mn-lt"/>
                <a:cs typeface="+mn-lt"/>
              </a:rPr>
              <a:t> for EEG-based emotion recognition with deep neural networks. IEEE Transactions on Autonomous Mental Development 7(3), 162–175 (2015). </a:t>
            </a:r>
            <a:r>
              <a:rPr lang="en-US" sz="1200" dirty="0">
                <a:ea typeface="+mn-lt"/>
                <a:cs typeface="+mn-lt"/>
                <a:hlinkClick r:id="rId6"/>
              </a:rPr>
              <a:t>https://doi.org/10.1109/TAMD.2015.2431497</a:t>
            </a:r>
            <a:endParaRPr lang="en-US">
              <a:ea typeface="Calibri"/>
              <a:cs typeface="Calibri"/>
            </a:endParaRPr>
          </a:p>
          <a:p>
            <a:pPr>
              <a:buFont typeface="Wingdings" panose="020F0502020204030204" pitchFamily="34" charset="0"/>
              <a:buChar char="q"/>
            </a:pPr>
            <a:endParaRPr lang="en-US" sz="1200" dirty="0">
              <a:ea typeface="Calibri" panose="020F0502020204030204"/>
              <a:cs typeface="Calibri" panose="020F0502020204030204"/>
            </a:endParaRPr>
          </a:p>
          <a:p>
            <a:pPr>
              <a:buFont typeface="Wingdings" panose="020F0502020204030204" pitchFamily="34" charset="0"/>
              <a:buChar char="q"/>
            </a:pPr>
            <a:endParaRPr lang="en-US" sz="1200"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DF3690D-A15C-37CF-386C-7A9305A517B0}"/>
              </a:ext>
            </a:extLst>
          </p:cNvPr>
          <p:cNvSpPr>
            <a:spLocks noGrp="1"/>
          </p:cNvSpPr>
          <p:nvPr>
            <p:ph type="sldNum" sz="quarter" idx="12"/>
          </p:nvPr>
        </p:nvSpPr>
        <p:spPr/>
        <p:txBody>
          <a:bodyPr/>
          <a:lstStyle/>
          <a:p>
            <a:fld id="{3A98EE3D-8CD1-4C3F-BD1C-C98C9596463C}" type="slidenum">
              <a:rPr lang="en-US" smtClean="0"/>
              <a:t>24</a:t>
            </a:fld>
            <a:endParaRPr lang="en-US"/>
          </a:p>
        </p:txBody>
      </p:sp>
    </p:spTree>
    <p:extLst>
      <p:ext uri="{BB962C8B-B14F-4D97-AF65-F5344CB8AC3E}">
        <p14:creationId xmlns:p14="http://schemas.microsoft.com/office/powerpoint/2010/main" val="217786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rainbow colored lines on a black background&#10;&#10;Description automatically generated">
            <a:extLst>
              <a:ext uri="{FF2B5EF4-FFF2-40B4-BE49-F238E27FC236}">
                <a16:creationId xmlns:a16="http://schemas.microsoft.com/office/drawing/2014/main" id="{33B97527-2D3C-56B4-EE81-E114EB38550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431" r="25791"/>
          <a:stretch/>
        </p:blipFill>
        <p:spPr>
          <a:xfrm>
            <a:off x="1" y="10"/>
            <a:ext cx="12191999" cy="6857990"/>
          </a:xfrm>
          <a:prstGeom prst="rect">
            <a:avLst/>
          </a:prstGeom>
        </p:spPr>
      </p:pic>
      <p:sp>
        <p:nvSpPr>
          <p:cNvPr id="30" name="Rectangle 29">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C1E6CC8-CED6-D183-DFB2-CFEA9B43DF73}"/>
              </a:ext>
            </a:extLst>
          </p:cNvPr>
          <p:cNvSpPr txBox="1">
            <a:spLocks/>
          </p:cNvSpPr>
          <p:nvPr/>
        </p:nvSpPr>
        <p:spPr>
          <a:xfrm>
            <a:off x="4985517" y="3331444"/>
            <a:ext cx="6470692" cy="12293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400">
                <a:solidFill>
                  <a:schemeClr val="tx1"/>
                </a:solidFill>
              </a:rPr>
              <a:t>Thank You</a:t>
            </a:r>
          </a:p>
        </p:txBody>
      </p:sp>
      <p:cxnSp>
        <p:nvCxnSpPr>
          <p:cNvPr id="32" name="Straight Connector 31">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4"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lide Number Placeholder 1">
            <a:extLst>
              <a:ext uri="{FF2B5EF4-FFF2-40B4-BE49-F238E27FC236}">
                <a16:creationId xmlns:a16="http://schemas.microsoft.com/office/drawing/2014/main" id="{7276A2AC-DB05-4E92-B5DB-0BA5DE26081C}"/>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25</a:t>
            </a:fld>
            <a:endParaRPr lang="en-US"/>
          </a:p>
        </p:txBody>
      </p:sp>
      <p:sp>
        <p:nvSpPr>
          <p:cNvPr id="6" name="TextBox 5">
            <a:extLst>
              <a:ext uri="{FF2B5EF4-FFF2-40B4-BE49-F238E27FC236}">
                <a16:creationId xmlns:a16="http://schemas.microsoft.com/office/drawing/2014/main" id="{1AFE6538-ADBA-335E-8040-936137DA4762}"/>
              </a:ext>
            </a:extLst>
          </p:cNvPr>
          <p:cNvSpPr txBox="1"/>
          <p:nvPr/>
        </p:nvSpPr>
        <p:spPr>
          <a:xfrm>
            <a:off x="-3271"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4850454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6" name="Straight Connector 2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8" name="Rectangle 22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3503441" y="336689"/>
            <a:ext cx="5181419" cy="930256"/>
          </a:xfrm>
        </p:spPr>
        <p:txBody>
          <a:bodyPr vert="horz" lIns="91440" tIns="45720" rIns="91440" bIns="45720" rtlCol="0" anchor="ctr">
            <a:normAutofit/>
          </a:bodyPr>
          <a:lstStyle/>
          <a:p>
            <a:pPr algn="ctr"/>
            <a:r>
              <a:rPr lang="en-US" sz="4400"/>
              <a:t>Introduction</a:t>
            </a:r>
          </a:p>
        </p:txBody>
      </p:sp>
      <p:cxnSp>
        <p:nvCxnSpPr>
          <p:cNvPr id="230" name="Straight Connector 22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4363786" y="943668"/>
            <a:ext cx="6802626" cy="4826002"/>
          </a:xfrm>
        </p:spPr>
        <p:txBody>
          <a:bodyPr vert="horz" lIns="0" tIns="45720" rIns="0" bIns="45720" rtlCol="0" anchor="ctr">
            <a:normAutofit/>
          </a:bodyPr>
          <a:lstStyle/>
          <a:p>
            <a:pPr>
              <a:buFont typeface="Calibri" panose="020F0502020204030204" pitchFamily="34" charset="0"/>
              <a:buChar char="o"/>
            </a:pPr>
            <a:r>
              <a:rPr lang="en-US" sz="1800"/>
              <a:t> EEG measures synchronized neuronal activity in the brain's cortical region</a:t>
            </a:r>
            <a:endParaRPr lang="en-US" sz="1800">
              <a:ea typeface="Calibri"/>
              <a:cs typeface="Calibri"/>
            </a:endParaRPr>
          </a:p>
          <a:p>
            <a:pPr>
              <a:buFont typeface="Calibri" panose="020F0502020204030204" pitchFamily="34" charset="0"/>
              <a:buChar char="o"/>
            </a:pPr>
            <a:r>
              <a:rPr lang="en-US" sz="1800"/>
              <a:t> EEG signals are commonly used in neuroscience research to study various aspects of brain function. </a:t>
            </a:r>
            <a:endParaRPr lang="en-US" sz="1800">
              <a:ea typeface="Calibri"/>
              <a:cs typeface="Calibri"/>
            </a:endParaRPr>
          </a:p>
          <a:p>
            <a:pPr>
              <a:buFont typeface="Calibri" panose="020F0502020204030204" pitchFamily="34" charset="0"/>
              <a:buChar char="o"/>
            </a:pPr>
            <a:r>
              <a:rPr lang="en-US" sz="1800"/>
              <a:t>They are also used in clinical settings to diagnose and monitor medical conditions.</a:t>
            </a:r>
          </a:p>
          <a:p>
            <a:pPr>
              <a:buFont typeface="Calibri" panose="020F0502020204030204" pitchFamily="34" charset="0"/>
              <a:buChar char="o"/>
            </a:pPr>
            <a:r>
              <a:rPr lang="en-US" sz="1800"/>
              <a:t> Different machine learning models can be used to capture features of a specific activity or disorder.</a:t>
            </a:r>
          </a:p>
          <a:p>
            <a:pPr>
              <a:buFont typeface="Calibri" panose="020F0502020204030204" pitchFamily="34" charset="0"/>
              <a:buChar char="o"/>
            </a:pPr>
            <a:r>
              <a:rPr lang="en-US" sz="1800">
                <a:ea typeface="Calibri"/>
                <a:cs typeface="Calibri"/>
              </a:rPr>
              <a:t>The EEG signals are recorded using the internationally accepted 10-20 system for placing scalp electrodes. </a:t>
            </a:r>
          </a:p>
        </p:txBody>
      </p:sp>
      <p:sp>
        <p:nvSpPr>
          <p:cNvPr id="232" name="Rectangle 23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400" dirty="0"/>
              <a:pPr>
                <a:spcAft>
                  <a:spcPts val="600"/>
                </a:spcAft>
              </a:pPr>
              <a:t>3</a:t>
            </a:fld>
            <a:endParaRPr lang="en-US" sz="1400">
              <a:cs typeface="Calibri"/>
            </a:endParaRPr>
          </a:p>
        </p:txBody>
      </p:sp>
      <p:pic>
        <p:nvPicPr>
          <p:cNvPr id="5" name="Picture 7" descr="Diagram&#10;&#10;Description automatically generated">
            <a:extLst>
              <a:ext uri="{FF2B5EF4-FFF2-40B4-BE49-F238E27FC236}">
                <a16:creationId xmlns:a16="http://schemas.microsoft.com/office/drawing/2014/main" id="{3AA0A21F-4200-7FCE-A198-7679F39B16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26" b="5"/>
          <a:stretch/>
        </p:blipFill>
        <p:spPr>
          <a:xfrm>
            <a:off x="574624" y="1689204"/>
            <a:ext cx="3210967" cy="3283827"/>
          </a:xfrm>
          <a:prstGeom prst="rect">
            <a:avLst/>
          </a:prstGeom>
        </p:spPr>
      </p:pic>
      <p:sp>
        <p:nvSpPr>
          <p:cNvPr id="7" name="TextBox 6">
            <a:extLst>
              <a:ext uri="{FF2B5EF4-FFF2-40B4-BE49-F238E27FC236}">
                <a16:creationId xmlns:a16="http://schemas.microsoft.com/office/drawing/2014/main" id="{C8CB8152-989A-122F-FC69-7D45DE23D0EF}"/>
              </a:ext>
            </a:extLst>
          </p:cNvPr>
          <p:cNvSpPr txBox="1"/>
          <p:nvPr/>
        </p:nvSpPr>
        <p:spPr>
          <a:xfrm>
            <a:off x="295349" y="5132731"/>
            <a:ext cx="386366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a:cs typeface="Calibri"/>
              </a:rPr>
              <a:t>Fig 1: EEG Electrode placement on the scalp</a:t>
            </a:r>
          </a:p>
        </p:txBody>
      </p:sp>
    </p:spTree>
    <p:extLst>
      <p:ext uri="{BB962C8B-B14F-4D97-AF65-F5344CB8AC3E}">
        <p14:creationId xmlns:p14="http://schemas.microsoft.com/office/powerpoint/2010/main" val="416751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EF9A17-2232-A2C4-2C50-EB4675B2978D}"/>
              </a:ext>
            </a:extLst>
          </p:cNvPr>
          <p:cNvSpPr>
            <a:spLocks noGrp="1"/>
          </p:cNvSpPr>
          <p:nvPr>
            <p:ph type="sldNum" sz="quarter" idx="12"/>
          </p:nvPr>
        </p:nvSpPr>
        <p:spPr/>
        <p:txBody>
          <a:bodyPr/>
          <a:lstStyle/>
          <a:p>
            <a:fld id="{3A98EE3D-8CD1-4C3F-BD1C-C98C9596463C}" type="slidenum">
              <a:rPr lang="en-US" sz="1400" dirty="0" smtClean="0"/>
              <a:t>4</a:t>
            </a:fld>
            <a:endParaRPr lang="en-US" sz="1400"/>
          </a:p>
        </p:txBody>
      </p:sp>
      <p:pic>
        <p:nvPicPr>
          <p:cNvPr id="6" name="Picture 6" descr="Text&#10;&#10;Description automatically generated">
            <a:extLst>
              <a:ext uri="{FF2B5EF4-FFF2-40B4-BE49-F238E27FC236}">
                <a16:creationId xmlns:a16="http://schemas.microsoft.com/office/drawing/2014/main" id="{6665B67A-9F8A-37C6-669B-12C30DCE1B0C}"/>
              </a:ext>
            </a:extLst>
          </p:cNvPr>
          <p:cNvPicPr>
            <a:picLocks noChangeAspect="1"/>
          </p:cNvPicPr>
          <p:nvPr/>
        </p:nvPicPr>
        <p:blipFill>
          <a:blip r:embed="rId2"/>
          <a:stretch>
            <a:fillRect/>
          </a:stretch>
        </p:blipFill>
        <p:spPr>
          <a:xfrm>
            <a:off x="2009107" y="377639"/>
            <a:ext cx="8173789" cy="5072412"/>
          </a:xfrm>
          <a:prstGeom prst="rect">
            <a:avLst/>
          </a:prstGeom>
        </p:spPr>
      </p:pic>
      <p:sp>
        <p:nvSpPr>
          <p:cNvPr id="7" name="TextBox 6">
            <a:extLst>
              <a:ext uri="{FF2B5EF4-FFF2-40B4-BE49-F238E27FC236}">
                <a16:creationId xmlns:a16="http://schemas.microsoft.com/office/drawing/2014/main" id="{CFA42A81-EBF8-9C07-65DB-8596ABEC6DBF}"/>
              </a:ext>
            </a:extLst>
          </p:cNvPr>
          <p:cNvSpPr txBox="1"/>
          <p:nvPr/>
        </p:nvSpPr>
        <p:spPr>
          <a:xfrm>
            <a:off x="2994337" y="5731097"/>
            <a:ext cx="6214055"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a:cs typeface="Calibri"/>
              </a:rPr>
              <a:t>Fig 2: </a:t>
            </a:r>
            <a:r>
              <a:rPr lang="en-US" sz="1500">
                <a:ea typeface="+mn-lt"/>
                <a:cs typeface="+mn-lt"/>
              </a:rPr>
              <a:t>The five frequency bands of brainwaves observed in EEG signals</a:t>
            </a:r>
            <a:endParaRPr lang="en-US" sz="1500">
              <a:cs typeface="Calibri"/>
            </a:endParaRPr>
          </a:p>
        </p:txBody>
      </p:sp>
    </p:spTree>
    <p:extLst>
      <p:ext uri="{BB962C8B-B14F-4D97-AF65-F5344CB8AC3E}">
        <p14:creationId xmlns:p14="http://schemas.microsoft.com/office/powerpoint/2010/main" val="78993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EC60EE-D7D3-EF8E-6323-DF13AE7A3DED}"/>
              </a:ext>
            </a:extLst>
          </p:cNvPr>
          <p:cNvSpPr>
            <a:spLocks noGrp="1"/>
          </p:cNvSpPr>
          <p:nvPr>
            <p:ph type="sldNum" sz="quarter" idx="12"/>
          </p:nvPr>
        </p:nvSpPr>
        <p:spPr/>
        <p:txBody>
          <a:bodyPr/>
          <a:lstStyle/>
          <a:p>
            <a:fld id="{3A98EE3D-8CD1-4C3F-BD1C-C98C9596463C}" type="slidenum">
              <a:rPr lang="en-US" sz="1400" dirty="0" smtClean="0"/>
              <a:t>5</a:t>
            </a:fld>
            <a:endParaRPr lang="en-US" sz="1400">
              <a:ea typeface="Calibri"/>
              <a:cs typeface="Calibri"/>
            </a:endParaRPr>
          </a:p>
        </p:txBody>
      </p:sp>
      <p:pic>
        <p:nvPicPr>
          <p:cNvPr id="5" name="Picture 5" descr="Diagram&#10;&#10;Description automatically generated">
            <a:extLst>
              <a:ext uri="{FF2B5EF4-FFF2-40B4-BE49-F238E27FC236}">
                <a16:creationId xmlns:a16="http://schemas.microsoft.com/office/drawing/2014/main" id="{6E236C54-F4D3-7B14-2CBA-726F8D952CFD}"/>
              </a:ext>
            </a:extLst>
          </p:cNvPr>
          <p:cNvPicPr>
            <a:picLocks noChangeAspect="1"/>
          </p:cNvPicPr>
          <p:nvPr/>
        </p:nvPicPr>
        <p:blipFill rotWithShape="1">
          <a:blip r:embed="rId2"/>
          <a:srcRect l="860" r="-2" b="-2"/>
          <a:stretch/>
        </p:blipFill>
        <p:spPr>
          <a:xfrm>
            <a:off x="4643601" y="466788"/>
            <a:ext cx="7023104" cy="5035363"/>
          </a:xfrm>
          <a:prstGeom prst="rect">
            <a:avLst/>
          </a:prstGeom>
        </p:spPr>
      </p:pic>
      <p:sp>
        <p:nvSpPr>
          <p:cNvPr id="7" name="TextBox 6">
            <a:extLst>
              <a:ext uri="{FF2B5EF4-FFF2-40B4-BE49-F238E27FC236}">
                <a16:creationId xmlns:a16="http://schemas.microsoft.com/office/drawing/2014/main" id="{D6C2A0EB-557F-10F7-E9B6-EE0A565B02C6}"/>
              </a:ext>
            </a:extLst>
          </p:cNvPr>
          <p:cNvSpPr txBox="1"/>
          <p:nvPr/>
        </p:nvSpPr>
        <p:spPr>
          <a:xfrm>
            <a:off x="525510" y="2228971"/>
            <a:ext cx="4041053" cy="2662499"/>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rmAutofit/>
          </a:bodyPr>
          <a:lstStyle/>
          <a:p>
            <a:pPr marL="285750" indent="-285750">
              <a:lnSpc>
                <a:spcPct val="90000"/>
              </a:lnSpc>
              <a:spcAft>
                <a:spcPts val="600"/>
              </a:spcAft>
              <a:buFont typeface="Arial"/>
              <a:buChar char="•"/>
            </a:pPr>
            <a:r>
              <a:rPr lang="en-US">
                <a:ea typeface="+mn-lt"/>
                <a:cs typeface="+mn-lt"/>
              </a:rPr>
              <a:t>Correctly elucidate the brain waves using neural architectures</a:t>
            </a:r>
            <a:endParaRPr lang="en-US">
              <a:ea typeface="Calibri" panose="020F0502020204030204"/>
              <a:cs typeface="Calibri" panose="020F0502020204030204"/>
            </a:endParaRPr>
          </a:p>
          <a:p>
            <a:pPr marL="285750" indent="-285750">
              <a:lnSpc>
                <a:spcPct val="90000"/>
              </a:lnSpc>
              <a:spcAft>
                <a:spcPts val="600"/>
              </a:spcAft>
              <a:buFont typeface="Arial"/>
              <a:buChar char="•"/>
            </a:pPr>
            <a:r>
              <a:rPr lang="en-US"/>
              <a:t>Evaluate Individual and Shared experiences in two different settings:</a:t>
            </a:r>
            <a:endParaRPr lang="en-US">
              <a:ea typeface="Calibri"/>
              <a:cs typeface="Calibri"/>
            </a:endParaRPr>
          </a:p>
          <a:p>
            <a:pPr marL="800100" lvl="1" indent="-342900">
              <a:lnSpc>
                <a:spcPct val="90000"/>
              </a:lnSpc>
              <a:spcAft>
                <a:spcPts val="600"/>
              </a:spcAft>
              <a:buAutoNum type="arabicPeriod"/>
            </a:pPr>
            <a:r>
              <a:rPr lang="en-US"/>
              <a:t>Song Classification</a:t>
            </a:r>
            <a:endParaRPr lang="en-US">
              <a:ea typeface="Calibri"/>
              <a:cs typeface="Calibri"/>
            </a:endParaRPr>
          </a:p>
          <a:p>
            <a:pPr marL="800100" lvl="1" indent="-342900">
              <a:lnSpc>
                <a:spcPct val="90000"/>
              </a:lnSpc>
              <a:spcAft>
                <a:spcPts val="600"/>
              </a:spcAft>
              <a:buAutoNum type="arabicPeriod"/>
            </a:pPr>
            <a:r>
              <a:rPr lang="en-US"/>
              <a:t>Movie Classification</a:t>
            </a:r>
            <a:endParaRPr lang="en-US">
              <a:ea typeface="Calibri"/>
              <a:cs typeface="Calibri"/>
            </a:endParaRPr>
          </a:p>
          <a:p>
            <a:pPr marL="342900" indent="-342900">
              <a:lnSpc>
                <a:spcPct val="90000"/>
              </a:lnSpc>
              <a:spcAft>
                <a:spcPts val="600"/>
              </a:spcAft>
              <a:buFont typeface="Arial"/>
              <a:buChar char="•"/>
            </a:pPr>
            <a:r>
              <a:rPr lang="en-US"/>
              <a:t>Analyze the type and extent of feature learning done by deep learning networks.</a:t>
            </a:r>
            <a:endParaRPr lang="en-US">
              <a:ea typeface="Calibri"/>
              <a:cs typeface="Calibri"/>
            </a:endParaRPr>
          </a:p>
        </p:txBody>
      </p:sp>
      <p:sp>
        <p:nvSpPr>
          <p:cNvPr id="4" name="TextBox 3">
            <a:extLst>
              <a:ext uri="{FF2B5EF4-FFF2-40B4-BE49-F238E27FC236}">
                <a16:creationId xmlns:a16="http://schemas.microsoft.com/office/drawing/2014/main" id="{7C946809-1D5D-606A-0BFE-8069F64D8977}"/>
              </a:ext>
            </a:extLst>
          </p:cNvPr>
          <p:cNvSpPr txBox="1"/>
          <p:nvPr/>
        </p:nvSpPr>
        <p:spPr>
          <a:xfrm>
            <a:off x="4637328" y="5703931"/>
            <a:ext cx="7260153"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a:cs typeface="Calibri"/>
              </a:rPr>
              <a:t>Fig 3:</a:t>
            </a:r>
            <a:r>
              <a:rPr lang="en-US" sz="1500">
                <a:ea typeface="+mn-lt"/>
                <a:cs typeface="+mn-lt"/>
              </a:rPr>
              <a:t> Media Experience Brain Space</a:t>
            </a:r>
            <a:endParaRPr lang="en-US" sz="1500">
              <a:ea typeface="Calibri"/>
              <a:cs typeface="Calibri"/>
            </a:endParaRPr>
          </a:p>
        </p:txBody>
      </p:sp>
      <p:sp>
        <p:nvSpPr>
          <p:cNvPr id="6" name="Title 1">
            <a:extLst>
              <a:ext uri="{FF2B5EF4-FFF2-40B4-BE49-F238E27FC236}">
                <a16:creationId xmlns:a16="http://schemas.microsoft.com/office/drawing/2014/main" id="{AAE0EABF-E2E7-A6E0-56B1-99D823866900}"/>
              </a:ext>
            </a:extLst>
          </p:cNvPr>
          <p:cNvSpPr txBox="1">
            <a:spLocks/>
          </p:cNvSpPr>
          <p:nvPr/>
        </p:nvSpPr>
        <p:spPr>
          <a:xfrm>
            <a:off x="871900" y="286603"/>
            <a:ext cx="3350654" cy="14292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a:t>Motivation</a:t>
            </a:r>
            <a:endParaRPr lang="en-US">
              <a:ea typeface="Calibri Light"/>
              <a:cs typeface="Calibri Light"/>
            </a:endParaRPr>
          </a:p>
        </p:txBody>
      </p:sp>
    </p:spTree>
    <p:extLst>
      <p:ext uri="{BB962C8B-B14F-4D97-AF65-F5344CB8AC3E}">
        <p14:creationId xmlns:p14="http://schemas.microsoft.com/office/powerpoint/2010/main" val="333166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E0EABF-E2E7-A6E0-56B1-99D823866900}"/>
              </a:ext>
            </a:extLst>
          </p:cNvPr>
          <p:cNvSpPr txBox="1">
            <a:spLocks/>
          </p:cNvSpPr>
          <p:nvPr/>
        </p:nvSpPr>
        <p:spPr>
          <a:xfrm>
            <a:off x="5172074" y="286603"/>
            <a:ext cx="5994337" cy="14292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a:t>Related Studies</a:t>
            </a:r>
          </a:p>
        </p:txBody>
      </p:sp>
      <p:pic>
        <p:nvPicPr>
          <p:cNvPr id="9" name="Picture 8" descr="Abstract blurred public library with bookshelves">
            <a:extLst>
              <a:ext uri="{FF2B5EF4-FFF2-40B4-BE49-F238E27FC236}">
                <a16:creationId xmlns:a16="http://schemas.microsoft.com/office/drawing/2014/main" id="{41CCFD24-75DA-012F-DCA2-82499114D8D2}"/>
              </a:ext>
            </a:extLst>
          </p:cNvPr>
          <p:cNvPicPr>
            <a:picLocks noChangeAspect="1"/>
          </p:cNvPicPr>
          <p:nvPr/>
        </p:nvPicPr>
        <p:blipFill rotWithShape="1">
          <a:blip r:embed="rId2"/>
          <a:srcRect l="15002" r="37235"/>
          <a:stretch/>
        </p:blipFill>
        <p:spPr>
          <a:xfrm>
            <a:off x="20" y="10"/>
            <a:ext cx="4075655" cy="6400784"/>
          </a:xfrm>
          <a:prstGeom prst="rect">
            <a:avLst/>
          </a:prstGeom>
        </p:spPr>
      </p:pic>
      <p:cxnSp>
        <p:nvCxnSpPr>
          <p:cNvPr id="43"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E771DF-B26F-4CB3-E3A2-4D90B2B937A1}"/>
              </a:ext>
            </a:extLst>
          </p:cNvPr>
          <p:cNvSpPr txBox="1"/>
          <p:nvPr/>
        </p:nvSpPr>
        <p:spPr>
          <a:xfrm>
            <a:off x="4893032" y="2344313"/>
            <a:ext cx="6638281" cy="3739427"/>
          </a:xfrm>
          <a:prstGeom prst="rect">
            <a:avLst/>
          </a:prstGeom>
        </p:spPr>
        <p:txBody>
          <a:bodyPr rot="0" spcFirstLastPara="0" vertOverflow="overflow" horzOverflow="overflow" vert="horz" lIns="0" tIns="45720" rIns="0" bIns="45720" numCol="1" spcCol="0" rtlCol="0" fromWordArt="0" anchor="t" anchorCtr="0" forceAA="0" compatLnSpc="1">
            <a:prstTxWarp prst="textNoShape">
              <a:avLst/>
            </a:prstTxWarp>
            <a:noAutofit/>
          </a:bodyPr>
          <a:lstStyle/>
          <a:p>
            <a:pPr marL="285750" indent="-285750" algn="just">
              <a:buFont typeface="Arial"/>
              <a:buChar char="•"/>
            </a:pPr>
            <a:r>
              <a:rPr lang="en-US" sz="1600">
                <a:ea typeface="+mn-lt"/>
                <a:cs typeface="+mn-lt"/>
              </a:rPr>
              <a:t>Media experience can be regulated using the  user’s brainwaves by detecting the person’s concentration and excitement levels.</a:t>
            </a:r>
          </a:p>
          <a:p>
            <a:pPr marL="285750" indent="-285750" algn="just">
              <a:buFont typeface="Arial"/>
              <a:buChar char="•"/>
            </a:pPr>
            <a:r>
              <a:rPr lang="en-US" sz="1600">
                <a:ea typeface="+mn-lt"/>
                <a:cs typeface="+mn-lt"/>
              </a:rPr>
              <a:t>EEG headsets are being enhanced and developed for wearable consumer applications, understanding and predicting people’s responses to different media experiences, emotion prediction and practicing meditation. </a:t>
            </a:r>
          </a:p>
          <a:p>
            <a:pPr marL="285750" indent="-285750" algn="just">
              <a:buFont typeface="Arial"/>
              <a:buChar char="•"/>
            </a:pPr>
            <a:r>
              <a:rPr lang="en-US" sz="1600">
                <a:ea typeface="+mn-lt"/>
                <a:cs typeface="+mn-lt"/>
              </a:rPr>
              <a:t>Song recommendation systems utilize collaborative filtering and content-based filtering techniques.</a:t>
            </a:r>
          </a:p>
          <a:p>
            <a:pPr marL="285750" indent="-285750" algn="just">
              <a:buFont typeface="Arial"/>
              <a:buChar char="•"/>
            </a:pPr>
            <a:r>
              <a:rPr lang="en-US" sz="1600">
                <a:ea typeface="+mn-lt"/>
                <a:cs typeface="+mn-lt"/>
              </a:rPr>
              <a:t>EEG-based song identification shows promise in creating personalized playlist recommendations and enhancing song retrieval systems.</a:t>
            </a:r>
          </a:p>
          <a:p>
            <a:pPr marL="285750" indent="-285750" algn="just">
              <a:buFont typeface="Arial"/>
              <a:buChar char="•"/>
            </a:pPr>
            <a:r>
              <a:rPr lang="en-US" sz="1600">
                <a:ea typeface="+mn-lt"/>
                <a:cs typeface="+mn-lt"/>
              </a:rPr>
              <a:t>The uniqueness of individual brain patterns in response to music presents difficulties in achieving generalization in EEG learning.</a:t>
            </a:r>
          </a:p>
          <a:p>
            <a:pPr marL="285750" indent="-285750" algn="just">
              <a:buFont typeface="Arial"/>
              <a:buChar char="•"/>
            </a:pPr>
            <a:r>
              <a:rPr lang="en-US" sz="1600">
                <a:ea typeface="+mn-lt"/>
                <a:cs typeface="+mn-lt"/>
              </a:rPr>
              <a:t>Specific power band spectra (beta and gamma) and the first 20 seconds of a song segment can be used for accurate song classification.</a:t>
            </a:r>
          </a:p>
          <a:p>
            <a:pPr marL="285750" indent="-285750" algn="just">
              <a:buFont typeface="Arial"/>
              <a:buChar char="•"/>
            </a:pPr>
            <a:r>
              <a:rPr lang="en-US" sz="1600">
                <a:ea typeface="+mn-lt"/>
                <a:cs typeface="+mn-lt"/>
              </a:rPr>
              <a:t>CNN architectures exhibit strong performance in within-participant song prediction, but struggle with cross-participant prediction.</a:t>
            </a:r>
          </a:p>
        </p:txBody>
      </p:sp>
      <p:sp>
        <p:nvSpPr>
          <p:cNvPr id="45" name="Rectangle 44">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6EEC60EE-D7D3-EF8E-6323-DF13AE7A3DED}"/>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a:pPr>
                <a:spcAft>
                  <a:spcPts val="600"/>
                </a:spcAft>
              </a:pPr>
              <a:t>6</a:t>
            </a:fld>
            <a:endParaRPr lang="en-US"/>
          </a:p>
        </p:txBody>
      </p:sp>
    </p:spTree>
    <p:extLst>
      <p:ext uri="{BB962C8B-B14F-4D97-AF65-F5344CB8AC3E}">
        <p14:creationId xmlns:p14="http://schemas.microsoft.com/office/powerpoint/2010/main" val="282885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0" name="Rectangle 47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2" name="Straight Connector 48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84" name="Rectangle 483">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EE847-413B-2F1E-5987-3D346B803022}"/>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t>Media Stimulus Datasets</a:t>
            </a:r>
            <a:endParaRPr lang="en-US" sz="4000"/>
          </a:p>
        </p:txBody>
      </p:sp>
      <p:cxnSp>
        <p:nvCxnSpPr>
          <p:cNvPr id="486" name="Straight Connector 485">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8" name="Rectangle 487">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Slide Number Placeholder 9">
            <a:extLst>
              <a:ext uri="{FF2B5EF4-FFF2-40B4-BE49-F238E27FC236}">
                <a16:creationId xmlns:a16="http://schemas.microsoft.com/office/drawing/2014/main" id="{C91C6909-E5F9-5063-6496-A55CD11C2145}"/>
              </a:ext>
            </a:extLst>
          </p:cNvPr>
          <p:cNvSpPr>
            <a:spLocks noGrp="1"/>
          </p:cNvSpPr>
          <p:nvPr>
            <p:ph type="sldNum" sz="quarter" idx="12"/>
          </p:nvPr>
        </p:nvSpPr>
        <p:spPr>
          <a:xfrm>
            <a:off x="9814773" y="5606250"/>
            <a:ext cx="594624" cy="278345"/>
          </a:xfrm>
        </p:spPr>
        <p:txBody>
          <a:bodyPr/>
          <a:lstStyle/>
          <a:p>
            <a:pPr defTabSz="694944">
              <a:spcAft>
                <a:spcPts val="600"/>
              </a:spcAft>
            </a:pPr>
            <a:fld id="{3A98EE3D-8CD1-4C3F-BD1C-C98C9596463C}" type="slidenum">
              <a:rPr lang="en-US" sz="1064" kern="1200" dirty="0">
                <a:solidFill>
                  <a:srgbClr val="FFFFFF"/>
                </a:solidFill>
                <a:latin typeface="+mn-lt"/>
                <a:ea typeface="+mn-ea"/>
                <a:cs typeface="+mn-cs"/>
              </a:rPr>
              <a:pPr defTabSz="694944">
                <a:spcAft>
                  <a:spcPts val="600"/>
                </a:spcAft>
              </a:pPr>
              <a:t>7</a:t>
            </a:fld>
            <a:endParaRPr lang="en-US" sz="1400">
              <a:ea typeface="Calibri"/>
              <a:cs typeface="Calibri"/>
            </a:endParaRPr>
          </a:p>
        </p:txBody>
      </p:sp>
      <p:graphicFrame>
        <p:nvGraphicFramePr>
          <p:cNvPr id="15" name="Content Placeholder 2">
            <a:extLst>
              <a:ext uri="{FF2B5EF4-FFF2-40B4-BE49-F238E27FC236}">
                <a16:creationId xmlns:a16="http://schemas.microsoft.com/office/drawing/2014/main" id="{84669641-81C4-011A-3F9A-C9A7C6D4C135}"/>
              </a:ext>
            </a:extLst>
          </p:cNvPr>
          <p:cNvGraphicFramePr>
            <a:graphicFrameLocks/>
          </p:cNvGraphicFramePr>
          <p:nvPr>
            <p:extLst>
              <p:ext uri="{D42A27DB-BD31-4B8C-83A1-F6EECF244321}">
                <p14:modId xmlns:p14="http://schemas.microsoft.com/office/powerpoint/2010/main" val="2348892640"/>
              </p:ext>
            </p:extLst>
          </p:nvPr>
        </p:nvGraphicFramePr>
        <p:xfrm>
          <a:off x="1265188" y="2023392"/>
          <a:ext cx="9821473" cy="4123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74" name="Picture 474" descr="A picture containing text&#10;&#10;Description automatically generated">
            <a:extLst>
              <a:ext uri="{FF2B5EF4-FFF2-40B4-BE49-F238E27FC236}">
                <a16:creationId xmlns:a16="http://schemas.microsoft.com/office/drawing/2014/main" id="{68D0B603-0CCF-F6AF-D95B-6AFC925DDB5A}"/>
              </a:ext>
            </a:extLst>
          </p:cNvPr>
          <p:cNvPicPr>
            <a:picLocks noChangeAspect="1"/>
          </p:cNvPicPr>
          <p:nvPr/>
        </p:nvPicPr>
        <p:blipFill>
          <a:blip r:embed="rId7"/>
          <a:stretch>
            <a:fillRect/>
          </a:stretch>
        </p:blipFill>
        <p:spPr>
          <a:xfrm>
            <a:off x="651633" y="4756544"/>
            <a:ext cx="998565" cy="733481"/>
          </a:xfrm>
          <a:prstGeom prst="rect">
            <a:avLst/>
          </a:prstGeom>
        </p:spPr>
      </p:pic>
      <p:pic>
        <p:nvPicPr>
          <p:cNvPr id="475" name="Picture 475" descr="A picture containing text, clipart&#10;&#10;Description automatically generated">
            <a:extLst>
              <a:ext uri="{FF2B5EF4-FFF2-40B4-BE49-F238E27FC236}">
                <a16:creationId xmlns:a16="http://schemas.microsoft.com/office/drawing/2014/main" id="{13185381-6D63-B8E4-9D68-09F3B662B6BE}"/>
              </a:ext>
            </a:extLst>
          </p:cNvPr>
          <p:cNvPicPr>
            <a:picLocks noChangeAspect="1"/>
          </p:cNvPicPr>
          <p:nvPr/>
        </p:nvPicPr>
        <p:blipFill>
          <a:blip r:embed="rId8"/>
          <a:stretch>
            <a:fillRect/>
          </a:stretch>
        </p:blipFill>
        <p:spPr>
          <a:xfrm>
            <a:off x="688468" y="2924540"/>
            <a:ext cx="827774" cy="733379"/>
          </a:xfrm>
          <a:prstGeom prst="rect">
            <a:avLst/>
          </a:prstGeom>
        </p:spPr>
      </p:pic>
      <p:sp>
        <p:nvSpPr>
          <p:cNvPr id="499" name="Slide Number Placeholder 2">
            <a:extLst>
              <a:ext uri="{FF2B5EF4-FFF2-40B4-BE49-F238E27FC236}">
                <a16:creationId xmlns:a16="http://schemas.microsoft.com/office/drawing/2014/main" id="{40B6E6BE-01F2-4EFF-45BB-CEEA577080A2}"/>
              </a:ext>
            </a:extLst>
          </p:cNvPr>
          <p:cNvSpPr txBox="1">
            <a:spLocks/>
          </p:cNvSpPr>
          <p:nvPr/>
        </p:nvSpPr>
        <p:spPr>
          <a:xfrm>
            <a:off x="10993582" y="6446838"/>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z="1400" dirty="0" smtClean="0"/>
              <a:pPr/>
              <a:t>7</a:t>
            </a:fld>
            <a:endParaRPr lang="en-US" sz="1400">
              <a:ea typeface="Calibri"/>
              <a:cs typeface="Calibri"/>
            </a:endParaRPr>
          </a:p>
        </p:txBody>
      </p:sp>
    </p:spTree>
    <p:extLst>
      <p:ext uri="{BB962C8B-B14F-4D97-AF65-F5344CB8AC3E}">
        <p14:creationId xmlns:p14="http://schemas.microsoft.com/office/powerpoint/2010/main" val="153166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0" name="Rectangle 47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2" name="Straight Connector 48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84" name="Rectangle 483">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EE847-413B-2F1E-5987-3D346B803022}"/>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ea typeface="Calibri Light"/>
                <a:cs typeface="Calibri Light"/>
              </a:rPr>
              <a:t>Media Stimulus Datasets </a:t>
            </a:r>
          </a:p>
        </p:txBody>
      </p:sp>
      <p:cxnSp>
        <p:nvCxnSpPr>
          <p:cNvPr id="486" name="Straight Connector 485">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8" name="Rectangle 487">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Slide Number Placeholder 9">
            <a:extLst>
              <a:ext uri="{FF2B5EF4-FFF2-40B4-BE49-F238E27FC236}">
                <a16:creationId xmlns:a16="http://schemas.microsoft.com/office/drawing/2014/main" id="{C91C6909-E5F9-5063-6496-A55CD11C2145}"/>
              </a:ext>
            </a:extLst>
          </p:cNvPr>
          <p:cNvSpPr>
            <a:spLocks noGrp="1"/>
          </p:cNvSpPr>
          <p:nvPr>
            <p:ph type="sldNum" sz="quarter" idx="12"/>
          </p:nvPr>
        </p:nvSpPr>
        <p:spPr>
          <a:xfrm>
            <a:off x="9814773" y="5606250"/>
            <a:ext cx="594624" cy="278345"/>
          </a:xfrm>
        </p:spPr>
        <p:txBody>
          <a:bodyPr/>
          <a:lstStyle/>
          <a:p>
            <a:pPr defTabSz="694944">
              <a:spcAft>
                <a:spcPts val="600"/>
              </a:spcAft>
            </a:pPr>
            <a:fld id="{3A98EE3D-8CD1-4C3F-BD1C-C98C9596463C}" type="slidenum">
              <a:rPr lang="en-US" sz="1064" kern="1200" dirty="0">
                <a:solidFill>
                  <a:srgbClr val="FFFFFF"/>
                </a:solidFill>
                <a:latin typeface="+mn-lt"/>
                <a:ea typeface="+mn-ea"/>
                <a:cs typeface="+mn-cs"/>
              </a:rPr>
              <a:pPr defTabSz="694944">
                <a:spcAft>
                  <a:spcPts val="600"/>
                </a:spcAft>
              </a:pPr>
              <a:t>8</a:t>
            </a:fld>
            <a:endParaRPr lang="en-US" sz="1400">
              <a:ea typeface="Calibri"/>
              <a:cs typeface="Calibri"/>
            </a:endParaRPr>
          </a:p>
        </p:txBody>
      </p:sp>
      <p:sp>
        <p:nvSpPr>
          <p:cNvPr id="499" name="Slide Number Placeholder 2">
            <a:extLst>
              <a:ext uri="{FF2B5EF4-FFF2-40B4-BE49-F238E27FC236}">
                <a16:creationId xmlns:a16="http://schemas.microsoft.com/office/drawing/2014/main" id="{40B6E6BE-01F2-4EFF-45BB-CEEA577080A2}"/>
              </a:ext>
            </a:extLst>
          </p:cNvPr>
          <p:cNvSpPr txBox="1">
            <a:spLocks/>
          </p:cNvSpPr>
          <p:nvPr/>
        </p:nvSpPr>
        <p:spPr>
          <a:xfrm>
            <a:off x="10993582" y="6446838"/>
            <a:ext cx="78001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z="1400" dirty="0" smtClean="0"/>
              <a:pPr/>
              <a:t>8</a:t>
            </a:fld>
            <a:endParaRPr lang="en-US" sz="1400">
              <a:ea typeface="Calibri"/>
              <a:cs typeface="Calibri"/>
            </a:endParaRPr>
          </a:p>
        </p:txBody>
      </p:sp>
      <p:graphicFrame>
        <p:nvGraphicFramePr>
          <p:cNvPr id="16" name="Content Placeholder 2">
            <a:extLst>
              <a:ext uri="{FF2B5EF4-FFF2-40B4-BE49-F238E27FC236}">
                <a16:creationId xmlns:a16="http://schemas.microsoft.com/office/drawing/2014/main" id="{D4C41D56-62C3-35FB-74FF-BFF2924ECDD9}"/>
              </a:ext>
            </a:extLst>
          </p:cNvPr>
          <p:cNvGraphicFramePr>
            <a:graphicFrameLocks/>
          </p:cNvGraphicFramePr>
          <p:nvPr>
            <p:extLst>
              <p:ext uri="{D42A27DB-BD31-4B8C-83A1-F6EECF244321}">
                <p14:modId xmlns:p14="http://schemas.microsoft.com/office/powerpoint/2010/main" val="1151792639"/>
              </p:ext>
            </p:extLst>
          </p:nvPr>
        </p:nvGraphicFramePr>
        <p:xfrm>
          <a:off x="1491325" y="2640110"/>
          <a:ext cx="9667925" cy="2620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47" descr="Icon&#10;&#10;Description automatically generated">
            <a:extLst>
              <a:ext uri="{FF2B5EF4-FFF2-40B4-BE49-F238E27FC236}">
                <a16:creationId xmlns:a16="http://schemas.microsoft.com/office/drawing/2014/main" id="{05B070DD-2C46-C1E3-E145-32AD2AAD4F7C}"/>
              </a:ext>
            </a:extLst>
          </p:cNvPr>
          <p:cNvPicPr>
            <a:picLocks noChangeAspect="1"/>
          </p:cNvPicPr>
          <p:nvPr/>
        </p:nvPicPr>
        <p:blipFill>
          <a:blip r:embed="rId7"/>
          <a:stretch>
            <a:fillRect/>
          </a:stretch>
        </p:blipFill>
        <p:spPr>
          <a:xfrm>
            <a:off x="828325" y="3548967"/>
            <a:ext cx="1190221" cy="813649"/>
          </a:xfrm>
          <a:prstGeom prst="rect">
            <a:avLst/>
          </a:prstGeom>
        </p:spPr>
      </p:pic>
      <p:sp>
        <p:nvSpPr>
          <p:cNvPr id="11" name="TextBox 10">
            <a:extLst>
              <a:ext uri="{FF2B5EF4-FFF2-40B4-BE49-F238E27FC236}">
                <a16:creationId xmlns:a16="http://schemas.microsoft.com/office/drawing/2014/main" id="{7376BD2B-2641-0C3A-2EDE-4A8F0565A1F3}"/>
              </a:ext>
            </a:extLst>
          </p:cNvPr>
          <p:cNvSpPr txBox="1"/>
          <p:nvPr/>
        </p:nvSpPr>
        <p:spPr>
          <a:xfrm>
            <a:off x="1093227" y="5812972"/>
            <a:ext cx="10138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900" err="1"/>
              <a:t>Losorelli</a:t>
            </a:r>
            <a:r>
              <a:rPr lang="en-US" sz="900"/>
              <a:t>, S., Nguyen, D. T. T., Dmochowski, J. P. &amp; Kaneshiro, B. Naturalistic music EEG dataset - tempo (NMED-T) 2017</a:t>
            </a:r>
            <a:endParaRPr lang="en-US" sz="900">
              <a:ea typeface="Calibri"/>
              <a:cs typeface="Calibri"/>
            </a:endParaRPr>
          </a:p>
          <a:p>
            <a:pPr marL="228600" indent="-228600">
              <a:buAutoNum type="arabicPeriod"/>
            </a:pPr>
            <a:r>
              <a:rPr lang="en-US" sz="900">
                <a:ea typeface="+mn-lt"/>
                <a:cs typeface="+mn-lt"/>
              </a:rPr>
              <a:t>Kaneshiro, B., Nguyen, D. T., Dmochowski, J. P., Norcia, A. M. &amp; Berger, J. Naturalistic music EEG dataset - </a:t>
            </a:r>
            <a:r>
              <a:rPr lang="en-US" sz="900" err="1">
                <a:ea typeface="+mn-lt"/>
                <a:cs typeface="+mn-lt"/>
              </a:rPr>
              <a:t>hindi</a:t>
            </a:r>
            <a:r>
              <a:rPr lang="en-US" sz="900">
                <a:ea typeface="+mn-lt"/>
                <a:cs typeface="+mn-lt"/>
              </a:rPr>
              <a:t> (NMED-H) 2014-2016</a:t>
            </a:r>
          </a:p>
          <a:p>
            <a:pPr marL="228600" indent="-228600">
              <a:buAutoNum type="arabicPeriod"/>
            </a:pPr>
            <a:r>
              <a:rPr lang="en-US" sz="900">
                <a:ea typeface="+mn-lt"/>
                <a:cs typeface="+mn-lt"/>
              </a:rPr>
              <a:t>Duan, R.-N., Zhu, J.-Y. &amp; Lu, B.-L. Differential entropy feature for EEG-based emotion classification in 6th International IEEE/EMBS Conference on Neural Engineering (NER) (2013), 81–84</a:t>
            </a:r>
          </a:p>
          <a:p>
            <a:pPr marL="228600" indent="-228600">
              <a:buAutoNum type="arabicPeriod"/>
            </a:pPr>
            <a:r>
              <a:rPr lang="en-US" sz="900">
                <a:ea typeface="+mn-lt"/>
                <a:cs typeface="+mn-lt"/>
              </a:rPr>
              <a:t>4</a:t>
            </a:r>
            <a:r>
              <a:rPr lang="en-US" sz="900">
                <a:cs typeface="Calibri"/>
              </a:rPr>
              <a:t> </a:t>
            </a:r>
            <a:r>
              <a:rPr lang="en-US" sz="900">
                <a:ea typeface="+mn-lt"/>
                <a:cs typeface="+mn-lt"/>
              </a:rPr>
              <a:t>Zheng, W.-L. &amp; Lu, B.-L. Investigating Critical Frequency Bands and Channels for EEG-based Emotion Recognition with Deep Neural Networks. IEEE Transactions on Autonomous Mental Development 7, (2015)</a:t>
            </a:r>
            <a:endParaRPr lang="en-US" sz="900">
              <a:ea typeface="Calibri"/>
              <a:cs typeface="Calibri" panose="020F0502020204030204"/>
            </a:endParaRPr>
          </a:p>
        </p:txBody>
      </p:sp>
    </p:spTree>
    <p:extLst>
      <p:ext uri="{BB962C8B-B14F-4D97-AF65-F5344CB8AC3E}">
        <p14:creationId xmlns:p14="http://schemas.microsoft.com/office/powerpoint/2010/main" val="410229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40">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0" descr="A diagram of a test&#10;&#10;Description automatically generated">
            <a:extLst>
              <a:ext uri="{FF2B5EF4-FFF2-40B4-BE49-F238E27FC236}">
                <a16:creationId xmlns:a16="http://schemas.microsoft.com/office/drawing/2014/main" id="{5FDC153B-CC45-F750-3E0C-40416C2AD20C}"/>
              </a:ext>
            </a:extLst>
          </p:cNvPr>
          <p:cNvPicPr>
            <a:picLocks noChangeAspect="1"/>
          </p:cNvPicPr>
          <p:nvPr/>
        </p:nvPicPr>
        <p:blipFill>
          <a:blip r:embed="rId2"/>
          <a:stretch>
            <a:fillRect/>
          </a:stretch>
        </p:blipFill>
        <p:spPr>
          <a:xfrm>
            <a:off x="2389750" y="611341"/>
            <a:ext cx="7424332" cy="3192142"/>
          </a:xfrm>
          <a:prstGeom prst="rect">
            <a:avLst/>
          </a:prstGeom>
        </p:spPr>
      </p:pic>
      <p:sp>
        <p:nvSpPr>
          <p:cNvPr id="40" name="Rectangle 42">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6145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1">
            <a:extLst>
              <a:ext uri="{FF2B5EF4-FFF2-40B4-BE49-F238E27FC236}">
                <a16:creationId xmlns:a16="http://schemas.microsoft.com/office/drawing/2014/main" id="{27AA937B-EEA5-624B-8892-4B8B31EF0F5F}"/>
              </a:ext>
            </a:extLst>
          </p:cNvPr>
          <p:cNvSpPr txBox="1">
            <a:spLocks/>
          </p:cNvSpPr>
          <p:nvPr/>
        </p:nvSpPr>
        <p:spPr>
          <a:xfrm>
            <a:off x="633998" y="4905301"/>
            <a:ext cx="4988879" cy="1554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lgn="r">
              <a:spcAft>
                <a:spcPts val="600"/>
              </a:spcAft>
            </a:pPr>
            <a:r>
              <a:rPr lang="en-US" sz="4400">
                <a:solidFill>
                  <a:srgbClr val="FFFFFF"/>
                </a:solidFill>
              </a:rPr>
              <a:t>Classification Methodology</a:t>
            </a:r>
          </a:p>
        </p:txBody>
      </p:sp>
      <p:cxnSp>
        <p:nvCxnSpPr>
          <p:cNvPr id="42" name="Straight Connector 44">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1375DB"/>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ED43D22-3CFA-02A4-2C83-7C056CC2CC0B}"/>
              </a:ext>
            </a:extLst>
          </p:cNvPr>
          <p:cNvSpPr txBox="1"/>
          <p:nvPr/>
        </p:nvSpPr>
        <p:spPr>
          <a:xfrm>
            <a:off x="6064301" y="4905300"/>
            <a:ext cx="5493699" cy="1554485"/>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Autofit/>
          </a:bodyPr>
          <a:lstStyle/>
          <a:p>
            <a:pPr marL="171450" indent="-171450">
              <a:lnSpc>
                <a:spcPct val="90000"/>
              </a:lnSpc>
              <a:spcAft>
                <a:spcPts val="600"/>
              </a:spcAft>
              <a:buFont typeface="Arial" panose="020F0502020204030204" pitchFamily="34" charset="0"/>
              <a:buChar char="•"/>
            </a:pPr>
            <a:endParaRPr lang="en-US">
              <a:solidFill>
                <a:srgbClr val="FFFFFF"/>
              </a:solidFill>
              <a:ea typeface="Calibri" panose="020F0502020204030204"/>
              <a:cs typeface="Calibri" panose="020F0502020204030204"/>
            </a:endParaRPr>
          </a:p>
          <a:p>
            <a:pPr marL="171450" indent="-171450">
              <a:lnSpc>
                <a:spcPct val="90000"/>
              </a:lnSpc>
              <a:spcAft>
                <a:spcPts val="600"/>
              </a:spcAft>
              <a:buFont typeface="Arial" panose="020F0502020204030204" pitchFamily="34" charset="0"/>
              <a:buChar char="•"/>
            </a:pPr>
            <a:endParaRPr lang="en-US">
              <a:solidFill>
                <a:srgbClr val="FFFFFF"/>
              </a:solidFill>
              <a:ea typeface="Calibri" panose="020F0502020204030204"/>
              <a:cs typeface="Calibri" panose="020F0502020204030204"/>
            </a:endParaRPr>
          </a:p>
          <a:p>
            <a:pPr marL="171450" indent="-171450">
              <a:lnSpc>
                <a:spcPct val="90000"/>
              </a:lnSpc>
              <a:spcAft>
                <a:spcPts val="600"/>
              </a:spcAft>
              <a:buFont typeface="Arial"/>
              <a:buChar char="•"/>
            </a:pPr>
            <a:r>
              <a:rPr lang="en-US">
                <a:solidFill>
                  <a:srgbClr val="FFFFFF"/>
                </a:solidFill>
              </a:rPr>
              <a:t>The EEG data is divided into "X" seconds time segments using the sliding window technique.</a:t>
            </a:r>
            <a:endParaRPr lang="en-US">
              <a:ea typeface="Calibri" panose="020F0502020204030204"/>
              <a:cs typeface="Calibri" panose="020F0502020204030204"/>
            </a:endParaRPr>
          </a:p>
          <a:p>
            <a:pPr marL="171450" indent="-171450">
              <a:lnSpc>
                <a:spcPct val="90000"/>
              </a:lnSpc>
              <a:spcAft>
                <a:spcPts val="600"/>
              </a:spcAft>
              <a:buFont typeface="Arial"/>
              <a:buChar char="•"/>
            </a:pPr>
            <a:r>
              <a:rPr lang="en-US">
                <a:solidFill>
                  <a:srgbClr val="FFFFFF"/>
                </a:solidFill>
                <a:ea typeface="Calibri"/>
                <a:cs typeface="Calibri"/>
              </a:rPr>
              <a:t>These windows are then divided into training and testing dataset to be sent to the deep learning models.</a:t>
            </a:r>
          </a:p>
          <a:p>
            <a:pPr marL="171450" indent="-171450">
              <a:lnSpc>
                <a:spcPct val="90000"/>
              </a:lnSpc>
              <a:spcAft>
                <a:spcPts val="600"/>
              </a:spcAft>
              <a:buFont typeface="Arial" panose="020F0502020204030204" pitchFamily="34" charset="0"/>
              <a:buChar char="•"/>
            </a:pPr>
            <a:endParaRPr lang="en-US">
              <a:solidFill>
                <a:srgbClr val="FFFFFF"/>
              </a:solidFill>
              <a:ea typeface="Calibri"/>
              <a:cs typeface="Calibri"/>
            </a:endParaRPr>
          </a:p>
          <a:p>
            <a:pPr marL="171450" indent="-171450">
              <a:lnSpc>
                <a:spcPct val="90000"/>
              </a:lnSpc>
              <a:spcAft>
                <a:spcPts val="600"/>
              </a:spcAft>
              <a:buFont typeface="Arial" panose="020F0502020204030204" pitchFamily="34" charset="0"/>
              <a:buChar char="•"/>
            </a:pPr>
            <a:endParaRPr lang="en-US">
              <a:solidFill>
                <a:srgbClr val="FFFFFF"/>
              </a:solidFill>
              <a:ea typeface="Calibri"/>
              <a:cs typeface="Calibri"/>
            </a:endParaRPr>
          </a:p>
        </p:txBody>
      </p:sp>
      <p:sp>
        <p:nvSpPr>
          <p:cNvPr id="3" name="Slide Number Placeholder 2">
            <a:extLst>
              <a:ext uri="{FF2B5EF4-FFF2-40B4-BE49-F238E27FC236}">
                <a16:creationId xmlns:a16="http://schemas.microsoft.com/office/drawing/2014/main" id="{9DA30127-5D31-14EA-F31E-49C01E3E77EB}"/>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dirty="0" smtClean="0"/>
              <a:pPr>
                <a:spcAft>
                  <a:spcPts val="600"/>
                </a:spcAft>
              </a:pPr>
              <a:t>9</a:t>
            </a:fld>
            <a:endParaRPr lang="en-US"/>
          </a:p>
        </p:txBody>
      </p:sp>
      <p:sp>
        <p:nvSpPr>
          <p:cNvPr id="44" name="TextBox 43">
            <a:extLst>
              <a:ext uri="{FF2B5EF4-FFF2-40B4-BE49-F238E27FC236}">
                <a16:creationId xmlns:a16="http://schemas.microsoft.com/office/drawing/2014/main" id="{1B95698B-9FC7-69EB-4F29-FAD3DF4D80EB}"/>
              </a:ext>
            </a:extLst>
          </p:cNvPr>
          <p:cNvSpPr txBox="1"/>
          <p:nvPr/>
        </p:nvSpPr>
        <p:spPr>
          <a:xfrm>
            <a:off x="1887055" y="3855298"/>
            <a:ext cx="85778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Fig 4: Sliding Time Window. </a:t>
            </a:r>
            <a:endParaRPr lang="en-US" sz="1600">
              <a:cs typeface="Calibri"/>
            </a:endParaRPr>
          </a:p>
        </p:txBody>
      </p:sp>
    </p:spTree>
    <p:extLst>
      <p:ext uri="{BB962C8B-B14F-4D97-AF65-F5344CB8AC3E}">
        <p14:creationId xmlns:p14="http://schemas.microsoft.com/office/powerpoint/2010/main" val="510128054"/>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15FCB62-95E4-4C92-B513-7B00BDB2A852}">
  <ds:schemaRefs>
    <ds:schemaRef ds:uri="http://schemas.microsoft.com/sharepoint/v3/contenttype/forms"/>
  </ds:schemaRefs>
</ds:datastoreItem>
</file>

<file path=customXml/itemProps2.xml><?xml version="1.0" encoding="utf-8"?>
<ds:datastoreItem xmlns:ds="http://schemas.openxmlformats.org/officeDocument/2006/customXml" ds:itemID="{77A2FD3F-46AE-4866-A9EA-54986E912C10}">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806859-B29F-4F92-B2F0-76FC253972D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_RetrospectVTI</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RetrospectVTI</vt:lpstr>
      <vt:lpstr>Decoding Individual and Shared Experiences of Media Perception using CNN architectures </vt:lpstr>
      <vt:lpstr>Outline</vt:lpstr>
      <vt:lpstr>Introduction</vt:lpstr>
      <vt:lpstr>PowerPoint Presentation</vt:lpstr>
      <vt:lpstr>PowerPoint Presentation</vt:lpstr>
      <vt:lpstr>PowerPoint Presentation</vt:lpstr>
      <vt:lpstr>Media Stimulus Datasets</vt:lpstr>
      <vt:lpstr>Media Stimulus Datasets </vt:lpstr>
      <vt:lpstr>PowerPoint Presentation</vt:lpstr>
      <vt:lpstr>PowerPoint Presentation</vt:lpstr>
      <vt:lpstr>PowerPoint Presentation</vt:lpstr>
      <vt:lpstr>Experimental Results of Decoding Media Perception</vt:lpstr>
      <vt:lpstr>PowerPoint Presentation</vt:lpstr>
      <vt:lpstr>PowerPoint Presentation</vt:lpstr>
      <vt:lpstr>PowerPoint Presentation</vt:lpstr>
      <vt:lpstr>Same brain perceives different stimuli differently and Different brains perceive the same stimuli differently </vt:lpstr>
      <vt:lpstr>PowerPoint Presentation</vt:lpstr>
      <vt:lpstr>PowerPoint Presentation</vt:lpstr>
      <vt:lpstr>PowerPoint Presentation</vt:lpstr>
      <vt:lpstr>PowerPoint Presentation</vt:lpstr>
      <vt:lpstr>PowerPoint Presentation</vt:lpstr>
      <vt:lpstr>Discussion and 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85</cp:revision>
  <dcterms:created xsi:type="dcterms:W3CDTF">2023-05-29T21:26:47Z</dcterms:created>
  <dcterms:modified xsi:type="dcterms:W3CDTF">2023-07-18T12:12:16Z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